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 name="Google Shape;47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8" name="Google Shape;50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2" name="Google Shape;57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8" name="Google Shape;668;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5" name="Google Shape;68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3" name="Google Shape;793;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2" name="Google Shape;802;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2503487"/>
            <a:ext cx="9144000" cy="1006475"/>
          </a:xfrm>
          <a:prstGeom prst="rect">
            <a:avLst/>
          </a:prstGeom>
          <a:solidFill>
            <a:schemeClr val="dk1"/>
          </a:solid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b="1"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 y="365126"/>
            <a:ext cx="11617779" cy="679904"/>
          </a:xfrm>
          <a:prstGeom prst="rect">
            <a:avLst/>
          </a:prstGeom>
          <a:solidFill>
            <a:schemeClr val="dk1"/>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www.youtube.com/watch?v=kwql6_RJ348&amp;feature=relate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upload.wikimedia.org/wikipedia/en/6/61/Shawn7a.jpg" TargetMode="External"/><Relationship Id="rId4" Type="http://schemas.openxmlformats.org/officeDocument/2006/relationships/image" Target="../media/image4.jpg"/><Relationship Id="rId5" Type="http://schemas.openxmlformats.org/officeDocument/2006/relationships/image" Target="../media/image3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certifiedbloging.files.wordpress.com/2015/06/lee-seung-seop-south-korea-2005-unsual-21st-century-deaths-plethrons-com_.jpg" TargetMode="External"/><Relationship Id="rId4" Type="http://schemas.openxmlformats.org/officeDocument/2006/relationships/image" Target="../media/image8.jpg"/><Relationship Id="rId5" Type="http://schemas.openxmlformats.org/officeDocument/2006/relationships/hyperlink" Target="https://certifiedbloging.files.wordpress.com/2015/06/lee-seung-seop-south-korea-2005-unsual-21st-century-deaths-plethrons-com_.jp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hyperlink" Target="http://kotaku.com/5558229/chinese-internet-addicts-stage-daring-boot-camp-escap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 Id="rId4" Type="http://schemas.openxmlformats.org/officeDocument/2006/relationships/image" Target="../media/image34.jpg"/><Relationship Id="rId5" Type="http://schemas.openxmlformats.org/officeDocument/2006/relationships/image" Target="../media/image3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www.youtube.com/watch?v=GxjhIOLYb0Y" TargetMode="External"/><Relationship Id="rId4" Type="http://schemas.openxmlformats.org/officeDocument/2006/relationships/image" Target="../media/image25.jpg"/><Relationship Id="rId5"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jp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0.jpg"/><Relationship Id="rId4" Type="http://schemas.openxmlformats.org/officeDocument/2006/relationships/image" Target="../media/image46.jpg"/><Relationship Id="rId5" Type="http://schemas.openxmlformats.org/officeDocument/2006/relationships/image" Target="../media/image45.jpg"/><Relationship Id="rId6" Type="http://schemas.openxmlformats.org/officeDocument/2006/relationships/image" Target="../media/image5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4.jpg"/><Relationship Id="rId4" Type="http://schemas.openxmlformats.org/officeDocument/2006/relationships/image" Target="../media/image6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jpg"/><Relationship Id="rId4" Type="http://schemas.openxmlformats.org/officeDocument/2006/relationships/image" Target="../media/image5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jp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hyperlink" Target="http://www.martiangames.com/index.php?params=game/245/Birth-Control-Brigad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3.jpg"/><Relationship Id="rId4" Type="http://schemas.openxmlformats.org/officeDocument/2006/relationships/image" Target="../media/image60.jpg"/><Relationship Id="rId5" Type="http://schemas.openxmlformats.org/officeDocument/2006/relationships/image" Target="../media/image5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jpg"/><Relationship Id="rId4" Type="http://schemas.openxmlformats.org/officeDocument/2006/relationships/image" Target="../media/image6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5.jpg"/><Relationship Id="rId4" Type="http://schemas.openxmlformats.org/officeDocument/2006/relationships/hyperlink" Target="http://en.wikipedia.org/wiki/File:Assassin's_Creed_III_Game_Cover.jpg" TargetMode="External"/><Relationship Id="rId5" Type="http://schemas.openxmlformats.org/officeDocument/2006/relationships/image" Target="../media/image55.jpg"/><Relationship Id="rId6" Type="http://schemas.openxmlformats.org/officeDocument/2006/relationships/hyperlink" Target="http://www.theglobeandmail.com/commentary/editorials/assassins-creed-iii-video-game-distorts-history/article5295618/"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0.jpg"/><Relationship Id="rId4" Type="http://schemas.openxmlformats.org/officeDocument/2006/relationships/image" Target="../media/image59.png"/><Relationship Id="rId5" Type="http://schemas.openxmlformats.org/officeDocument/2006/relationships/hyperlink" Target="https://www.youtube.com/watch?v=W0ci6rYOle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1.jp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4.jpg"/><Relationship Id="rId4" Type="http://schemas.openxmlformats.org/officeDocument/2006/relationships/image" Target="../media/image73.png"/><Relationship Id="rId5" Type="http://schemas.openxmlformats.org/officeDocument/2006/relationships/image" Target="../media/image7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5.png"/><Relationship Id="rId4" Type="http://schemas.openxmlformats.org/officeDocument/2006/relationships/image" Target="../media/image7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7.jpg"/><Relationship Id="rId4" Type="http://schemas.openxmlformats.org/officeDocument/2006/relationships/image" Target="../media/image7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79.jpg"/><Relationship Id="rId4" Type="http://schemas.openxmlformats.org/officeDocument/2006/relationships/image" Target="../media/image8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4.jpg"/><Relationship Id="rId4" Type="http://schemas.openxmlformats.org/officeDocument/2006/relationships/image" Target="../media/image8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6.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94.png"/><Relationship Id="rId4" Type="http://schemas.openxmlformats.org/officeDocument/2006/relationships/image" Target="../media/image87.png"/><Relationship Id="rId5" Type="http://schemas.openxmlformats.org/officeDocument/2006/relationships/image" Target="../media/image89.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97.jp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8.jpg"/><Relationship Id="rId4" Type="http://schemas.openxmlformats.org/officeDocument/2006/relationships/hyperlink" Target="about:blank" TargetMode="External"/><Relationship Id="rId5" Type="http://schemas.openxmlformats.org/officeDocument/2006/relationships/image" Target="../media/image10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90.jpg"/><Relationship Id="rId4" Type="http://schemas.openxmlformats.org/officeDocument/2006/relationships/image" Target="../media/image92.jpg"/><Relationship Id="rId5" Type="http://schemas.openxmlformats.org/officeDocument/2006/relationships/image" Target="../media/image95.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9.png"/><Relationship Id="rId4" Type="http://schemas.openxmlformats.org/officeDocument/2006/relationships/hyperlink" Target="http://www.youtube.com/watch?v=0yGu_31R9bc"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6.png"/><Relationship Id="rId4" Type="http://schemas.openxmlformats.org/officeDocument/2006/relationships/image" Target="../media/image9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01.png"/><Relationship Id="rId4" Type="http://schemas.openxmlformats.org/officeDocument/2006/relationships/hyperlink" Target="https://www.youtube.com/watch?v=_AoLWBqq6Fw" TargetMode="External"/><Relationship Id="rId5" Type="http://schemas.openxmlformats.org/officeDocument/2006/relationships/hyperlink" Target="http://www.huffingtonpost.com/2011/09/07/tea-party-zombies-must-die-video-game_n_951896.html"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02.jpg"/><Relationship Id="rId4" Type="http://schemas.openxmlformats.org/officeDocument/2006/relationships/image" Target="../media/image103.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4.jpg"/><Relationship Id="rId4" Type="http://schemas.openxmlformats.org/officeDocument/2006/relationships/image" Target="../media/image105.jpg"/><Relationship Id="rId5" Type="http://schemas.openxmlformats.org/officeDocument/2006/relationships/image" Target="../media/image10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7.jpg"/><Relationship Id="rId4" Type="http://schemas.openxmlformats.org/officeDocument/2006/relationships/image" Target="../media/image10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10.jpg"/><Relationship Id="rId4" Type="http://schemas.openxmlformats.org/officeDocument/2006/relationships/image" Target="../media/image109.jpg"/><Relationship Id="rId5" Type="http://schemas.openxmlformats.org/officeDocument/2006/relationships/image" Target="../media/image111.jpg"/><Relationship Id="rId6" Type="http://schemas.openxmlformats.org/officeDocument/2006/relationships/image" Target="../media/image11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14.jpg"/><Relationship Id="rId4" Type="http://schemas.openxmlformats.org/officeDocument/2006/relationships/image" Target="../media/image115.jpg"/><Relationship Id="rId5" Type="http://schemas.openxmlformats.org/officeDocument/2006/relationships/image" Target="../media/image1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16.jpg"/><Relationship Id="rId4" Type="http://schemas.openxmlformats.org/officeDocument/2006/relationships/image" Target="../media/image11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19.jpg"/><Relationship Id="rId4" Type="http://schemas.openxmlformats.org/officeDocument/2006/relationships/image" Target="../media/image120.jpg"/><Relationship Id="rId5" Type="http://schemas.openxmlformats.org/officeDocument/2006/relationships/hyperlink" Target="http://www.youtube.com/watch?v=7o_lzS_O88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21.png"/><Relationship Id="rId4" Type="http://schemas.openxmlformats.org/officeDocument/2006/relationships/hyperlink" Target="http://www.forbes.com/sites/insertcoin/2014/08/09/beating-kim-kardashian-hollywood-reveals-the-sad-truths-of-celebrity-life/" TargetMode="External"/><Relationship Id="rId5" Type="http://schemas.openxmlformats.org/officeDocument/2006/relationships/image" Target="../media/image1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www.msnbc.msn.com/id/13960083/" TargetMode="External"/><Relationship Id="rId4" Type="http://schemas.openxmlformats.org/officeDocument/2006/relationships/hyperlink" Target="http://venturebeat.com/2011/09/12/global-ad-spending-in-video-games-to-top-7-2b-in-2016/"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2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2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26.jpg"/><Relationship Id="rId4" Type="http://schemas.openxmlformats.org/officeDocument/2006/relationships/image" Target="../media/image12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2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9.jpg"/><Relationship Id="rId4" Type="http://schemas.openxmlformats.org/officeDocument/2006/relationships/image" Target="../media/image130.jpg"/><Relationship Id="rId5" Type="http://schemas.openxmlformats.org/officeDocument/2006/relationships/image" Target="../media/image13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33.png"/><Relationship Id="rId4" Type="http://schemas.openxmlformats.org/officeDocument/2006/relationships/image" Target="../media/image132.jpg"/><Relationship Id="rId5" Type="http://schemas.openxmlformats.org/officeDocument/2006/relationships/image" Target="../media/image13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34.png"/><Relationship Id="rId4" Type="http://schemas.openxmlformats.org/officeDocument/2006/relationships/hyperlink" Target="http://www.cluckinbellhappychicken.co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36.jpg"/><Relationship Id="rId4" Type="http://schemas.openxmlformats.org/officeDocument/2006/relationships/image" Target="../media/image13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9.jpg"/><Relationship Id="rId4" Type="http://schemas.openxmlformats.org/officeDocument/2006/relationships/image" Target="../media/image140.jpg"/><Relationship Id="rId5" Type="http://schemas.openxmlformats.org/officeDocument/2006/relationships/image" Target="../media/image14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56.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52.jpg"/><Relationship Id="rId4" Type="http://schemas.openxmlformats.org/officeDocument/2006/relationships/hyperlink" Target="https://www.ted.com/talks/cosmin_mihaiu_physical_therapy_is_boring_play_a_game_instead?language=en" TargetMode="External"/><Relationship Id="rId5" Type="http://schemas.openxmlformats.org/officeDocument/2006/relationships/image" Target="../media/image1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47.jpg"/><Relationship Id="rId4" Type="http://schemas.openxmlformats.org/officeDocument/2006/relationships/hyperlink" Target="http://asunews.asu.edu/20080222_wiistud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ww.thecabinsingapore.com.sg/teen-gaming-addiction-in-singapore/"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48.jpg"/><Relationship Id="rId4" Type="http://schemas.openxmlformats.org/officeDocument/2006/relationships/image" Target="../media/image153.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46.jpg"/><Relationship Id="rId4" Type="http://schemas.openxmlformats.org/officeDocument/2006/relationships/image" Target="../media/image14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49.jpg"/><Relationship Id="rId4" Type="http://schemas.openxmlformats.org/officeDocument/2006/relationships/image" Target="../media/image158.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54.jpg"/><Relationship Id="rId4" Type="http://schemas.openxmlformats.org/officeDocument/2006/relationships/image" Target="../media/image142.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44.jpg"/><Relationship Id="rId4" Type="http://schemas.openxmlformats.org/officeDocument/2006/relationships/image" Target="../media/image155.png"/><Relationship Id="rId5" Type="http://schemas.openxmlformats.org/officeDocument/2006/relationships/image" Target="../media/image1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hyperlink" Target="http://www.pnas.org/content/111/47/16961.abstract" TargetMode="External"/><Relationship Id="rId4" Type="http://schemas.openxmlformats.org/officeDocument/2006/relationships/image" Target="../media/image151.png"/><Relationship Id="rId5" Type="http://schemas.openxmlformats.org/officeDocument/2006/relationships/image" Target="../media/image160.png"/><Relationship Id="rId6" Type="http://schemas.openxmlformats.org/officeDocument/2006/relationships/image" Target="../media/image1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http://www.1up.com/news/study-pro-gamers-eyes-fighter"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57.png"/><Relationship Id="rId4" Type="http://schemas.openxmlformats.org/officeDocument/2006/relationships/hyperlink" Target="http://www.geek.com/articles/games/world-of-warcraft-skills-save-boy-sister-from-moose-attack-2010061/"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5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0" y="-407773"/>
            <a:ext cx="12281691" cy="8194190"/>
          </a:xfrm>
          <a:prstGeom prst="rect">
            <a:avLst/>
          </a:prstGeom>
          <a:noFill/>
          <a:ln>
            <a:noFill/>
          </a:ln>
        </p:spPr>
      </p:pic>
      <p:sp>
        <p:nvSpPr>
          <p:cNvPr id="89" name="Google Shape;89;p13"/>
          <p:cNvSpPr txBox="1"/>
          <p:nvPr>
            <p:ph type="ctrTitle"/>
          </p:nvPr>
        </p:nvSpPr>
        <p:spPr>
          <a:xfrm>
            <a:off x="0" y="148279"/>
            <a:ext cx="7018638" cy="782597"/>
          </a:xfrm>
          <a:prstGeom prst="rect">
            <a:avLst/>
          </a:prstGeom>
          <a:solidFill>
            <a:schemeClr val="dk1"/>
          </a:solid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alibri"/>
              <a:buNone/>
            </a:pPr>
            <a:r>
              <a:rPr b="1" lang="en-CA" sz="4800"/>
              <a:t>Psychology and Motivation 1:</a:t>
            </a:r>
            <a:endParaRPr b="1" sz="4800"/>
          </a:p>
        </p:txBody>
      </p:sp>
      <p:sp>
        <p:nvSpPr>
          <p:cNvPr id="90" name="Google Shape;90;p13"/>
          <p:cNvSpPr txBox="1"/>
          <p:nvPr>
            <p:ph idx="1" type="subTitle"/>
          </p:nvPr>
        </p:nvSpPr>
        <p:spPr>
          <a:xfrm>
            <a:off x="6021859" y="5626443"/>
            <a:ext cx="6170141" cy="675503"/>
          </a:xfrm>
          <a:prstGeom prst="rect">
            <a:avLst/>
          </a:prstGeom>
          <a:solidFill>
            <a:schemeClr val="dk1"/>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None/>
            </a:pPr>
            <a:r>
              <a:rPr b="1" lang="en-CA" sz="4000">
                <a:solidFill>
                  <a:schemeClr val="lt1"/>
                </a:solidFill>
              </a:rPr>
              <a:t>Addiction and Education </a:t>
            </a:r>
            <a:endParaRPr b="1" sz="4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idx="1" type="body"/>
          </p:nvPr>
        </p:nvSpPr>
        <p:spPr>
          <a:xfrm>
            <a:off x="508932" y="1658923"/>
            <a:ext cx="10547758" cy="444826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Gaming itself is not addictive – </a:t>
            </a:r>
            <a:r>
              <a:rPr b="1" lang="en-CA">
                <a:solidFill>
                  <a:srgbClr val="C00000"/>
                </a:solidFill>
              </a:rPr>
              <a:t>addiction is the fundamental alteration of brain chemistry and games have never been demonstrated to do that. </a:t>
            </a:r>
            <a:endParaRPr b="1">
              <a:solidFill>
                <a:srgbClr val="C00000"/>
              </a:solidFill>
            </a:endParaRPr>
          </a:p>
          <a:p>
            <a:pPr indent="-228600" lvl="0" marL="228600" rtl="0" algn="l">
              <a:lnSpc>
                <a:spcPct val="90000"/>
              </a:lnSpc>
              <a:spcBef>
                <a:spcPts val="1000"/>
              </a:spcBef>
              <a:spcAft>
                <a:spcPts val="0"/>
              </a:spcAft>
              <a:buClr>
                <a:schemeClr val="dk1"/>
              </a:buClr>
              <a:buSzPts val="2800"/>
              <a:buChar char="•"/>
            </a:pPr>
            <a:r>
              <a:rPr lang="en-CA"/>
              <a:t>They are “compelling.”</a:t>
            </a:r>
            <a:endParaRPr/>
          </a:p>
          <a:p>
            <a:pPr indent="-228600" lvl="0" marL="228600" rtl="0" algn="l">
              <a:lnSpc>
                <a:spcPct val="90000"/>
              </a:lnSpc>
              <a:spcBef>
                <a:spcPts val="1000"/>
              </a:spcBef>
              <a:spcAft>
                <a:spcPts val="0"/>
              </a:spcAft>
              <a:buClr>
                <a:schemeClr val="dk1"/>
              </a:buClr>
              <a:buSzPts val="2800"/>
              <a:buChar char="•"/>
            </a:pPr>
            <a:r>
              <a:rPr lang="en-CA"/>
              <a:t>Game compulsion doesn’t exist in                                                                             isolation</a:t>
            </a:r>
            <a:endParaRPr/>
          </a:p>
          <a:p>
            <a:pPr indent="-228600" lvl="0" marL="228600" rtl="0" algn="l">
              <a:lnSpc>
                <a:spcPct val="90000"/>
              </a:lnSpc>
              <a:spcBef>
                <a:spcPts val="1000"/>
              </a:spcBef>
              <a:spcAft>
                <a:spcPts val="0"/>
              </a:spcAft>
              <a:buClr>
                <a:schemeClr val="dk1"/>
              </a:buClr>
              <a:buSzPts val="2800"/>
              <a:buChar char="•"/>
            </a:pPr>
            <a:r>
              <a:rPr lang="en-CA"/>
              <a:t>Game compulsion applies to people                                                                                               that would typically show compulsion                                                                        to many other forms of entertainment                                                                                        or activities (Type A personalities)</a:t>
            </a:r>
            <a:endParaRPr/>
          </a:p>
        </p:txBody>
      </p:sp>
      <p:sp>
        <p:nvSpPr>
          <p:cNvPr id="152" name="Google Shape;152;p22"/>
          <p:cNvSpPr txBox="1"/>
          <p:nvPr/>
        </p:nvSpPr>
        <p:spPr>
          <a:xfrm>
            <a:off x="0" y="145409"/>
            <a:ext cx="9009776" cy="1180051"/>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5300">
                <a:solidFill>
                  <a:schemeClr val="lt1"/>
                </a:solidFill>
                <a:latin typeface="Calibri"/>
                <a:ea typeface="Calibri"/>
                <a:cs typeface="Calibri"/>
                <a:sym typeface="Calibri"/>
              </a:rPr>
              <a:t>Not “Addiction” but “Compulsion</a:t>
            </a:r>
            <a:r>
              <a:rPr b="1" lang="en-CA" sz="4400">
                <a:solidFill>
                  <a:schemeClr val="lt1"/>
                </a:solidFill>
                <a:latin typeface="Calibri"/>
                <a:ea typeface="Calibri"/>
                <a:cs typeface="Calibri"/>
                <a:sym typeface="Calibri"/>
              </a:rPr>
              <a:t>”</a:t>
            </a:r>
            <a:endParaRPr b="1" sz="4400">
              <a:solidFill>
                <a:schemeClr val="lt1"/>
              </a:solidFill>
              <a:latin typeface="Calibri"/>
              <a:ea typeface="Calibri"/>
              <a:cs typeface="Calibri"/>
              <a:sym typeface="Calibri"/>
            </a:endParaRPr>
          </a:p>
        </p:txBody>
      </p:sp>
      <p:pic>
        <p:nvPicPr>
          <p:cNvPr id="153" name="Google Shape;153;p22"/>
          <p:cNvPicPr preferRelativeResize="0"/>
          <p:nvPr/>
        </p:nvPicPr>
        <p:blipFill rotWithShape="1">
          <a:blip r:embed="rId3">
            <a:alphaModFix/>
          </a:blip>
          <a:srcRect b="0" l="0" r="0" t="0"/>
          <a:stretch/>
        </p:blipFill>
        <p:spPr>
          <a:xfrm>
            <a:off x="6870584" y="3084302"/>
            <a:ext cx="4958416" cy="33788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idx="1" type="body"/>
          </p:nvPr>
        </p:nvSpPr>
        <p:spPr>
          <a:xfrm>
            <a:off x="689918" y="1669106"/>
            <a:ext cx="6905368" cy="462208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BAD Question: Are games addictive?</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Better Question: </a:t>
            </a:r>
            <a:r>
              <a:rPr lang="en-CA"/>
              <a:t>What void does compulsive                                                               gaming fill? How can the player change,                                                                   fix, or fill those voids in better ways.</a:t>
            </a:r>
            <a:endParaRPr/>
          </a:p>
          <a:p>
            <a:pPr indent="-228600" lvl="0" marL="228600" rtl="0" algn="l">
              <a:lnSpc>
                <a:spcPct val="90000"/>
              </a:lnSpc>
              <a:spcBef>
                <a:spcPts val="1000"/>
              </a:spcBef>
              <a:spcAft>
                <a:spcPts val="0"/>
              </a:spcAft>
              <a:buClr>
                <a:schemeClr val="dk1"/>
              </a:buClr>
              <a:buSzPts val="2800"/>
              <a:buChar char="•"/>
            </a:pPr>
            <a:r>
              <a:rPr lang="en-CA"/>
              <a:t>Voids: </a:t>
            </a:r>
            <a:endParaRPr/>
          </a:p>
          <a:p>
            <a:pPr indent="-228600" lvl="1" marL="685800" rtl="0" algn="l">
              <a:lnSpc>
                <a:spcPct val="90000"/>
              </a:lnSpc>
              <a:spcBef>
                <a:spcPts val="500"/>
              </a:spcBef>
              <a:spcAft>
                <a:spcPts val="0"/>
              </a:spcAft>
              <a:buClr>
                <a:schemeClr val="dk1"/>
              </a:buClr>
              <a:buSzPts val="2800"/>
              <a:buChar char="•"/>
            </a:pPr>
            <a:r>
              <a:rPr lang="en-CA" sz="2800"/>
              <a:t>Low-self esteem (work, school, body image)</a:t>
            </a:r>
            <a:endParaRPr/>
          </a:p>
          <a:p>
            <a:pPr indent="-228600" lvl="1" marL="685800" rtl="0" algn="l">
              <a:lnSpc>
                <a:spcPct val="90000"/>
              </a:lnSpc>
              <a:spcBef>
                <a:spcPts val="500"/>
              </a:spcBef>
              <a:spcAft>
                <a:spcPts val="0"/>
              </a:spcAft>
              <a:buClr>
                <a:schemeClr val="dk1"/>
              </a:buClr>
              <a:buSzPts val="2800"/>
              <a:buChar char="•"/>
            </a:pPr>
            <a:r>
              <a:rPr lang="en-CA" sz="2800"/>
              <a:t>Poor social or family life</a:t>
            </a:r>
            <a:endParaRPr/>
          </a:p>
          <a:p>
            <a:pPr indent="-228600" lvl="0" marL="228600" rtl="0" algn="l">
              <a:lnSpc>
                <a:spcPct val="90000"/>
              </a:lnSpc>
              <a:spcBef>
                <a:spcPts val="1000"/>
              </a:spcBef>
              <a:spcAft>
                <a:spcPts val="0"/>
              </a:spcAft>
              <a:buClr>
                <a:schemeClr val="dk1"/>
              </a:buClr>
              <a:buSzPts val="2800"/>
              <a:buChar char="•"/>
            </a:pPr>
            <a:r>
              <a:rPr lang="en-CA"/>
              <a:t>Games provide powerful incentives for                                                           feelings of </a:t>
            </a:r>
            <a:r>
              <a:rPr b="1" lang="en-CA">
                <a:solidFill>
                  <a:srgbClr val="008000"/>
                </a:solidFill>
              </a:rPr>
              <a:t>success</a:t>
            </a:r>
            <a:r>
              <a:rPr lang="en-CA"/>
              <a:t> and </a:t>
            </a:r>
            <a:r>
              <a:rPr b="1" lang="en-CA">
                <a:solidFill>
                  <a:srgbClr val="008000"/>
                </a:solidFill>
              </a:rPr>
              <a:t>acceptance</a:t>
            </a:r>
            <a:r>
              <a:rPr lang="en-CA"/>
              <a:t>.</a:t>
            </a:r>
            <a:endParaRPr/>
          </a:p>
        </p:txBody>
      </p:sp>
      <p:sp>
        <p:nvSpPr>
          <p:cNvPr id="159" name="Google Shape;159;p23"/>
          <p:cNvSpPr txBox="1"/>
          <p:nvPr/>
        </p:nvSpPr>
        <p:spPr>
          <a:xfrm>
            <a:off x="0" y="422246"/>
            <a:ext cx="6466703" cy="821668"/>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4900">
                <a:solidFill>
                  <a:schemeClr val="lt1"/>
                </a:solidFill>
                <a:latin typeface="Calibri"/>
                <a:ea typeface="Calibri"/>
                <a:cs typeface="Calibri"/>
                <a:sym typeface="Calibri"/>
              </a:rPr>
              <a:t>The </a:t>
            </a:r>
            <a:r>
              <a:rPr b="1" i="1" lang="en-CA" sz="4900">
                <a:solidFill>
                  <a:schemeClr val="lt1"/>
                </a:solidFill>
                <a:latin typeface="Calibri"/>
                <a:ea typeface="Calibri"/>
                <a:cs typeface="Calibri"/>
                <a:sym typeface="Calibri"/>
              </a:rPr>
              <a:t>Real</a:t>
            </a:r>
            <a:r>
              <a:rPr b="1" lang="en-CA" sz="4900">
                <a:solidFill>
                  <a:schemeClr val="lt1"/>
                </a:solidFill>
                <a:latin typeface="Calibri"/>
                <a:ea typeface="Calibri"/>
                <a:cs typeface="Calibri"/>
                <a:sym typeface="Calibri"/>
              </a:rPr>
              <a:t> Question</a:t>
            </a:r>
            <a:endParaRPr b="1" sz="4900">
              <a:solidFill>
                <a:schemeClr val="lt1"/>
              </a:solidFill>
              <a:latin typeface="Calibri"/>
              <a:ea typeface="Calibri"/>
              <a:cs typeface="Calibri"/>
              <a:sym typeface="Calibri"/>
            </a:endParaRPr>
          </a:p>
        </p:txBody>
      </p:sp>
      <p:pic>
        <p:nvPicPr>
          <p:cNvPr id="160" name="Google Shape;160;p23"/>
          <p:cNvPicPr preferRelativeResize="0"/>
          <p:nvPr/>
        </p:nvPicPr>
        <p:blipFill rotWithShape="1">
          <a:blip r:embed="rId3">
            <a:alphaModFix/>
          </a:blip>
          <a:srcRect b="0" l="0" r="0" t="0"/>
          <a:stretch/>
        </p:blipFill>
        <p:spPr>
          <a:xfrm>
            <a:off x="7891841" y="693245"/>
            <a:ext cx="3809524" cy="5523809"/>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idx="1" type="body"/>
          </p:nvPr>
        </p:nvSpPr>
        <p:spPr>
          <a:xfrm>
            <a:off x="864974" y="1443682"/>
            <a:ext cx="10338486" cy="480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800"/>
              <a:buChar char="•"/>
            </a:pPr>
            <a:r>
              <a:rPr b="1" lang="en-CA">
                <a:solidFill>
                  <a:srgbClr val="C00000"/>
                </a:solidFill>
              </a:rPr>
              <a:t>Withdrawal</a:t>
            </a:r>
            <a:r>
              <a:rPr lang="en-CA">
                <a:solidFill>
                  <a:srgbClr val="FF3399"/>
                </a:solidFill>
              </a:rPr>
              <a:t>:</a:t>
            </a:r>
            <a:r>
              <a:rPr lang="en-CA"/>
              <a:t> restlessness, vivid dreams of their game, depression, excessive sleep and anger.</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Denial: </a:t>
            </a:r>
            <a:r>
              <a:rPr lang="en-CA"/>
              <a:t>lying about how much they play.</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Disruption of Life:  </a:t>
            </a:r>
            <a:r>
              <a:rPr lang="en-CA"/>
              <a:t>Estimated that 6 to 20% of gamers exclude essential activities like work, family activities, school and sometimes sleeping and eating. </a:t>
            </a:r>
            <a:endParaRPr/>
          </a:p>
        </p:txBody>
      </p:sp>
      <p:sp>
        <p:nvSpPr>
          <p:cNvPr id="166" name="Google Shape;166;p24"/>
          <p:cNvSpPr txBox="1"/>
          <p:nvPr/>
        </p:nvSpPr>
        <p:spPr>
          <a:xfrm>
            <a:off x="0" y="393593"/>
            <a:ext cx="7710616" cy="887570"/>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Symptoms of Addiction (er, compulsion)</a:t>
            </a:r>
            <a:endParaRPr b="1" sz="4400">
              <a:solidFill>
                <a:schemeClr val="lt1"/>
              </a:solidFill>
              <a:latin typeface="Calibri"/>
              <a:ea typeface="Calibri"/>
              <a:cs typeface="Calibri"/>
              <a:sym typeface="Calibri"/>
            </a:endParaRPr>
          </a:p>
        </p:txBody>
      </p:sp>
      <p:pic>
        <p:nvPicPr>
          <p:cNvPr id="167" name="Google Shape;167;p24"/>
          <p:cNvPicPr preferRelativeResize="0"/>
          <p:nvPr/>
        </p:nvPicPr>
        <p:blipFill rotWithShape="1">
          <a:blip r:embed="rId3">
            <a:alphaModFix/>
          </a:blip>
          <a:srcRect b="0" l="1278" r="0" t="0"/>
          <a:stretch/>
        </p:blipFill>
        <p:spPr>
          <a:xfrm>
            <a:off x="57666" y="4146189"/>
            <a:ext cx="12266140" cy="24171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5"/>
          <p:cNvPicPr preferRelativeResize="0"/>
          <p:nvPr/>
        </p:nvPicPr>
        <p:blipFill rotWithShape="1">
          <a:blip r:embed="rId3">
            <a:alphaModFix/>
          </a:blip>
          <a:srcRect b="12499" l="0" r="34375" t="26042"/>
          <a:stretch/>
        </p:blipFill>
        <p:spPr>
          <a:xfrm>
            <a:off x="337752" y="1006535"/>
            <a:ext cx="7543800" cy="5299075"/>
          </a:xfrm>
          <a:prstGeom prst="rect">
            <a:avLst/>
          </a:prstGeom>
          <a:noFill/>
          <a:ln>
            <a:noFill/>
          </a:ln>
        </p:spPr>
      </p:pic>
      <p:sp>
        <p:nvSpPr>
          <p:cNvPr id="173" name="Google Shape;173;p25"/>
          <p:cNvSpPr txBox="1"/>
          <p:nvPr/>
        </p:nvSpPr>
        <p:spPr>
          <a:xfrm>
            <a:off x="493077" y="343822"/>
            <a:ext cx="6096000" cy="3762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4"/>
              </a:rPr>
              <a:t>YouTube - WoW player scolded by parents over Ventrilo</a:t>
            </a:r>
            <a:endParaRPr sz="1800">
              <a:solidFill>
                <a:schemeClr val="dk1"/>
              </a:solidFill>
              <a:latin typeface="Arial"/>
              <a:ea typeface="Arial"/>
              <a:cs typeface="Arial"/>
              <a:sym typeface="Arial"/>
            </a:endParaRPr>
          </a:p>
        </p:txBody>
      </p:sp>
      <p:sp>
        <p:nvSpPr>
          <p:cNvPr id="174" name="Google Shape;174;p25"/>
          <p:cNvSpPr txBox="1"/>
          <p:nvPr/>
        </p:nvSpPr>
        <p:spPr>
          <a:xfrm>
            <a:off x="8686799" y="199443"/>
            <a:ext cx="2855495" cy="6370975"/>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2400">
                <a:solidFill>
                  <a:schemeClr val="dk1"/>
                </a:solidFill>
                <a:latin typeface="Calibri"/>
                <a:ea typeface="Calibri"/>
                <a:cs typeface="Calibri"/>
                <a:sym typeface="Calibri"/>
              </a:rPr>
              <a:t>Many game addiction ‘freak-outs’ ont eh internet are fake—this one seems genuine.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CA" sz="2400">
                <a:solidFill>
                  <a:schemeClr val="dk1"/>
                </a:solidFill>
                <a:latin typeface="Calibri"/>
                <a:ea typeface="Calibri"/>
                <a:cs typeface="Calibri"/>
                <a:sym typeface="Calibri"/>
              </a:rPr>
              <a:t>It’s sad, funny, and pathetic all rolled into one.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CA" sz="2400">
                <a:solidFill>
                  <a:schemeClr val="dk1"/>
                </a:solidFill>
                <a:latin typeface="Calibri"/>
                <a:ea typeface="Calibri"/>
                <a:cs typeface="Calibri"/>
                <a:sym typeface="Calibri"/>
              </a:rPr>
              <a:t>I suppose one argument is that the parents are to blame—they created a monster and now have to deal with the consequences. </a:t>
            </a:r>
            <a:endParaRPr sz="24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6"/>
          <p:cNvSpPr txBox="1"/>
          <p:nvPr>
            <p:ph idx="1" type="body"/>
          </p:nvPr>
        </p:nvSpPr>
        <p:spPr>
          <a:xfrm>
            <a:off x="777380" y="1524699"/>
            <a:ext cx="9144000" cy="48768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3600"/>
              <a:buChar char="•"/>
            </a:pPr>
            <a:r>
              <a:rPr lang="en-CA" sz="3600"/>
              <a:t>“Addicted” to </a:t>
            </a:r>
            <a:r>
              <a:rPr i="1" lang="en-CA" sz="3600"/>
              <a:t>Everquest.</a:t>
            </a:r>
            <a:endParaRPr/>
          </a:p>
          <a:p>
            <a:pPr indent="-228600" lvl="0" marL="228600" rtl="0" algn="l">
              <a:lnSpc>
                <a:spcPct val="90000"/>
              </a:lnSpc>
              <a:spcBef>
                <a:spcPts val="1000"/>
              </a:spcBef>
              <a:spcAft>
                <a:spcPts val="0"/>
              </a:spcAft>
              <a:buClr>
                <a:schemeClr val="dk1"/>
              </a:buClr>
              <a:buSzPts val="3600"/>
              <a:buChar char="•"/>
            </a:pPr>
            <a:r>
              <a:rPr lang="en-CA" sz="3600"/>
              <a:t>According to his mother, his personality changed after starting to play </a:t>
            </a:r>
            <a:r>
              <a:rPr i="1" lang="en-CA" sz="3600"/>
              <a:t>Everquest</a:t>
            </a:r>
            <a:r>
              <a:rPr lang="en-CA" sz="3600"/>
              <a:t>.                    He became withdrawn,                                                       anti-social, and depressed. </a:t>
            </a:r>
            <a:endParaRPr/>
          </a:p>
          <a:p>
            <a:pPr indent="-228600" lvl="0" marL="228600" rtl="0" algn="l">
              <a:lnSpc>
                <a:spcPct val="90000"/>
              </a:lnSpc>
              <a:spcBef>
                <a:spcPts val="1000"/>
              </a:spcBef>
              <a:spcAft>
                <a:spcPts val="0"/>
              </a:spcAft>
              <a:buClr>
                <a:schemeClr val="dk1"/>
              </a:buClr>
              <a:buSzPts val="3600"/>
              <a:buChar char="•"/>
            </a:pPr>
            <a:r>
              <a:rPr lang="en-CA" sz="3600"/>
              <a:t>Played for 1.5 years. </a:t>
            </a:r>
            <a:endParaRPr/>
          </a:p>
          <a:p>
            <a:pPr indent="-228600" lvl="0" marL="228600" rtl="0" algn="l">
              <a:lnSpc>
                <a:spcPct val="90000"/>
              </a:lnSpc>
              <a:spcBef>
                <a:spcPts val="1000"/>
              </a:spcBef>
              <a:spcAft>
                <a:spcPts val="0"/>
              </a:spcAft>
              <a:buClr>
                <a:schemeClr val="dk1"/>
              </a:buClr>
              <a:buSzPts val="3600"/>
              <a:buChar char="•"/>
            </a:pPr>
            <a:r>
              <a:rPr lang="en-CA" sz="3600"/>
              <a:t>Killed himself at age 21                                              while the game ran on                                                    his computer.</a:t>
            </a:r>
            <a:endParaRPr i="1" sz="3600"/>
          </a:p>
          <a:p>
            <a:pPr indent="-50800" lvl="0" marL="228600" rtl="0" algn="l">
              <a:lnSpc>
                <a:spcPct val="90000"/>
              </a:lnSpc>
              <a:spcBef>
                <a:spcPts val="1000"/>
              </a:spcBef>
              <a:spcAft>
                <a:spcPts val="0"/>
              </a:spcAft>
              <a:buClr>
                <a:schemeClr val="dk1"/>
              </a:buClr>
              <a:buSzPts val="2800"/>
              <a:buNone/>
            </a:pPr>
            <a:r>
              <a:t/>
            </a:r>
            <a:endParaRPr i="1"/>
          </a:p>
        </p:txBody>
      </p:sp>
      <p:pic>
        <p:nvPicPr>
          <p:cNvPr descr="File:Shawn7a.jpg" id="180" name="Google Shape;180;p26">
            <a:hlinkClick r:id="rId3"/>
          </p:cNvPr>
          <p:cNvPicPr preferRelativeResize="0"/>
          <p:nvPr/>
        </p:nvPicPr>
        <p:blipFill rotWithShape="1">
          <a:blip r:embed="rId4">
            <a:alphaModFix/>
          </a:blip>
          <a:srcRect b="8359" l="9961" r="9960" t="37852"/>
          <a:stretch/>
        </p:blipFill>
        <p:spPr>
          <a:xfrm>
            <a:off x="6456464" y="3370009"/>
            <a:ext cx="4039298" cy="3115379"/>
          </a:xfrm>
          <a:prstGeom prst="rect">
            <a:avLst/>
          </a:prstGeom>
          <a:noFill/>
          <a:ln cap="flat" cmpd="sng" w="19050">
            <a:solidFill>
              <a:schemeClr val="dk1"/>
            </a:solidFill>
            <a:prstDash val="solid"/>
            <a:miter lim="800000"/>
            <a:headEnd len="sm" w="sm" type="none"/>
            <a:tailEnd len="sm" w="sm" type="none"/>
          </a:ln>
        </p:spPr>
      </p:pic>
      <p:sp>
        <p:nvSpPr>
          <p:cNvPr id="181" name="Google Shape;181;p26"/>
          <p:cNvSpPr txBox="1"/>
          <p:nvPr/>
        </p:nvSpPr>
        <p:spPr>
          <a:xfrm>
            <a:off x="-1" y="393593"/>
            <a:ext cx="8789773" cy="887570"/>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Case Study: Shawn Woolley, Wisconsin, 2011</a:t>
            </a:r>
            <a:endParaRPr b="1" sz="4400">
              <a:solidFill>
                <a:schemeClr val="lt1"/>
              </a:solidFill>
              <a:latin typeface="Calibri"/>
              <a:ea typeface="Calibri"/>
              <a:cs typeface="Calibri"/>
              <a:sym typeface="Calibri"/>
            </a:endParaRPr>
          </a:p>
        </p:txBody>
      </p:sp>
      <p:pic>
        <p:nvPicPr>
          <p:cNvPr id="182" name="Google Shape;182;p26"/>
          <p:cNvPicPr preferRelativeResize="0"/>
          <p:nvPr/>
        </p:nvPicPr>
        <p:blipFill rotWithShape="1">
          <a:blip r:embed="rId5">
            <a:alphaModFix/>
          </a:blip>
          <a:srcRect b="0" l="0" r="0" t="0"/>
          <a:stretch/>
        </p:blipFill>
        <p:spPr>
          <a:xfrm>
            <a:off x="9083586" y="243280"/>
            <a:ext cx="2824353" cy="4039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idx="1" type="body"/>
          </p:nvPr>
        </p:nvSpPr>
        <p:spPr>
          <a:xfrm>
            <a:off x="747584" y="1718533"/>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"When I spoke with Ms. Woolley, I expressed my condolences. And it's really one of those terrible things that happens. And there's just nothing to suggest that EverQuest had any role in his death. EverQuest is a game. And I don't see any connection between a form of entertainment and somebody's tragic suicide. It's entertainment. Is a book dangerous? Is a TV show dangerous? I think the answer is no. People need to take responsibility and say, 'Hey, you know, this is too much. Enough's enough.' It's a game."</a:t>
            </a:r>
            <a:endParaRPr/>
          </a:p>
        </p:txBody>
      </p:sp>
      <p:sp>
        <p:nvSpPr>
          <p:cNvPr id="188" name="Google Shape;188;p27"/>
          <p:cNvSpPr txBox="1"/>
          <p:nvPr/>
        </p:nvSpPr>
        <p:spPr>
          <a:xfrm>
            <a:off x="0" y="377118"/>
            <a:ext cx="8789773" cy="887570"/>
          </a:xfrm>
          <a:prstGeom prst="rect">
            <a:avLst/>
          </a:prstGeom>
          <a:solidFill>
            <a:schemeClr val="dk1"/>
          </a:solidFill>
          <a:ln>
            <a:noFill/>
          </a:ln>
        </p:spPr>
        <p:txBody>
          <a:bodyPr anchorCtr="0" anchor="ctr" bIns="45700" lIns="91425" spcFirstLastPara="1" rIns="91425" wrap="square" tIns="45700">
            <a:normAutofit fontScale="82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Sony Online Entertainment CEO John Smedley, one of the creators of EverQuest</a:t>
            </a:r>
            <a:endParaRPr b="1" sz="44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ph idx="1" type="body"/>
          </p:nvPr>
        </p:nvSpPr>
        <p:spPr>
          <a:xfrm>
            <a:off x="510745" y="1729946"/>
            <a:ext cx="8625017" cy="45720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In 2009, Kim Sa-rang, a 3-month-old Korean child, died from malnutrition after both her parents spent hours each day in an internet cafe raising a virtual child on an online game, Prius Online. </a:t>
            </a:r>
            <a:endParaRPr/>
          </a:p>
          <a:p>
            <a:pPr indent="-228600" lvl="0" marL="228600" rtl="0" algn="l">
              <a:lnSpc>
                <a:spcPct val="90000"/>
              </a:lnSpc>
              <a:spcBef>
                <a:spcPts val="1000"/>
              </a:spcBef>
              <a:spcAft>
                <a:spcPts val="0"/>
              </a:spcAft>
              <a:buClr>
                <a:schemeClr val="dk1"/>
              </a:buClr>
              <a:buSzPts val="2800"/>
              <a:buChar char="•"/>
            </a:pPr>
            <a:r>
              <a:rPr lang="en-CA"/>
              <a:t>Gregg J. Kleinmark, 24, plead "guilty to two counts of involuntary manslaughter". He left fraternal twins Drew and Bryn Kleinmark unattended in a bathtub for 30 minutes, in order to go three rooms away and play on his Game Boy Advance.</a:t>
            </a:r>
            <a:endParaRPr/>
          </a:p>
          <a:p>
            <a:pPr indent="-228600" lvl="0" marL="228600" rtl="0" algn="l">
              <a:lnSpc>
                <a:spcPct val="90000"/>
              </a:lnSpc>
              <a:spcBef>
                <a:spcPts val="1000"/>
              </a:spcBef>
              <a:spcAft>
                <a:spcPts val="0"/>
              </a:spcAft>
              <a:buClr>
                <a:schemeClr val="dk1"/>
              </a:buClr>
              <a:buSzPts val="2800"/>
              <a:buChar char="•"/>
            </a:pPr>
            <a:r>
              <a:rPr lang="en-CA"/>
              <a:t>In 2011, Rebecca Colleen Christie sentenced to 25 years in jail for allowing her 3 year old daughter to starve to death while she played WoW. </a:t>
            </a:r>
            <a:endParaRPr/>
          </a:p>
        </p:txBody>
      </p:sp>
      <p:sp>
        <p:nvSpPr>
          <p:cNvPr id="194" name="Google Shape;194;p28"/>
          <p:cNvSpPr txBox="1"/>
          <p:nvPr/>
        </p:nvSpPr>
        <p:spPr>
          <a:xfrm>
            <a:off x="0" y="502508"/>
            <a:ext cx="8789773" cy="887570"/>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Case Study: Dead Infants, South Korea, USA.</a:t>
            </a:r>
            <a:endParaRPr b="1" sz="4400">
              <a:solidFill>
                <a:schemeClr val="lt1"/>
              </a:solidFill>
              <a:latin typeface="Calibri"/>
              <a:ea typeface="Calibri"/>
              <a:cs typeface="Calibri"/>
              <a:sym typeface="Calibri"/>
            </a:endParaRPr>
          </a:p>
        </p:txBody>
      </p:sp>
      <p:pic>
        <p:nvPicPr>
          <p:cNvPr id="195" name="Google Shape;195;p28"/>
          <p:cNvPicPr preferRelativeResize="0"/>
          <p:nvPr/>
        </p:nvPicPr>
        <p:blipFill rotWithShape="1">
          <a:blip r:embed="rId3">
            <a:alphaModFix/>
          </a:blip>
          <a:srcRect b="0" l="0" r="0" t="0"/>
          <a:stretch/>
        </p:blipFill>
        <p:spPr>
          <a:xfrm>
            <a:off x="9135762" y="389209"/>
            <a:ext cx="2891528" cy="2341606"/>
          </a:xfrm>
          <a:prstGeom prst="rect">
            <a:avLst/>
          </a:prstGeom>
          <a:noFill/>
          <a:ln>
            <a:noFill/>
          </a:ln>
        </p:spPr>
      </p:pic>
      <p:pic>
        <p:nvPicPr>
          <p:cNvPr id="196" name="Google Shape;196;p28"/>
          <p:cNvPicPr preferRelativeResize="0"/>
          <p:nvPr/>
        </p:nvPicPr>
        <p:blipFill rotWithShape="1">
          <a:blip r:embed="rId4">
            <a:alphaModFix/>
          </a:blip>
          <a:srcRect b="0" l="0" r="0" t="0"/>
          <a:stretch/>
        </p:blipFill>
        <p:spPr>
          <a:xfrm>
            <a:off x="9135762" y="3501081"/>
            <a:ext cx="2678555" cy="262336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idx="1" type="body"/>
          </p:nvPr>
        </p:nvSpPr>
        <p:spPr>
          <a:xfrm>
            <a:off x="634314" y="1674340"/>
            <a:ext cx="8361405" cy="4718222"/>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CA" sz="3200"/>
              <a:t>Played </a:t>
            </a:r>
            <a:r>
              <a:rPr i="1" lang="en-CA" sz="3200"/>
              <a:t>StarCraft</a:t>
            </a:r>
            <a:r>
              <a:rPr lang="en-CA" sz="3200"/>
              <a:t> for almost 50  consecutive hours.</a:t>
            </a:r>
            <a:endParaRPr/>
          </a:p>
          <a:p>
            <a:pPr indent="-228600" lvl="0" marL="228600" rtl="0" algn="l">
              <a:lnSpc>
                <a:spcPct val="90000"/>
              </a:lnSpc>
              <a:spcBef>
                <a:spcPts val="1000"/>
              </a:spcBef>
              <a:spcAft>
                <a:spcPts val="0"/>
              </a:spcAft>
              <a:buClr>
                <a:schemeClr val="dk1"/>
              </a:buClr>
              <a:buSzPct val="100000"/>
              <a:buChar char="•"/>
            </a:pPr>
            <a:r>
              <a:rPr lang="en-CA" sz="3200"/>
              <a:t>Went into cardiac arrest from both exhaustion and dehydration.</a:t>
            </a:r>
            <a:endParaRPr/>
          </a:p>
          <a:p>
            <a:pPr indent="-228600" lvl="0" marL="228600" rtl="0" algn="l">
              <a:lnSpc>
                <a:spcPct val="90000"/>
              </a:lnSpc>
              <a:spcBef>
                <a:spcPts val="1000"/>
              </a:spcBef>
              <a:spcAft>
                <a:spcPts val="0"/>
              </a:spcAft>
              <a:buClr>
                <a:schemeClr val="dk1"/>
              </a:buClr>
              <a:buSzPct val="100000"/>
              <a:buChar char="•"/>
            </a:pPr>
            <a:r>
              <a:rPr lang="en-CA" sz="3200"/>
              <a:t>He died shortly thereafter at a local hospital.</a:t>
            </a:r>
            <a:endParaRPr/>
          </a:p>
          <a:p>
            <a:pPr indent="-228600" lvl="0" marL="228600" rtl="0" algn="l">
              <a:lnSpc>
                <a:spcPct val="90000"/>
              </a:lnSpc>
              <a:spcBef>
                <a:spcPts val="1000"/>
              </a:spcBef>
              <a:spcAft>
                <a:spcPts val="0"/>
              </a:spcAft>
              <a:buClr>
                <a:schemeClr val="dk1"/>
              </a:buClr>
              <a:buSzPct val="100000"/>
              <a:buChar char="•"/>
            </a:pPr>
            <a:r>
              <a:rPr lang="en-CA" sz="3200"/>
              <a:t>Earlier he had been fired from his                                                    job for missing work to play                                               computer games. </a:t>
            </a:r>
            <a:endParaRPr/>
          </a:p>
          <a:p>
            <a:pPr indent="-228600" lvl="0" marL="228600" rtl="0" algn="l">
              <a:lnSpc>
                <a:spcPct val="90000"/>
              </a:lnSpc>
              <a:spcBef>
                <a:spcPts val="1000"/>
              </a:spcBef>
              <a:spcAft>
                <a:spcPts val="0"/>
              </a:spcAft>
              <a:buClr>
                <a:schemeClr val="dk1"/>
              </a:buClr>
              <a:buSzPct val="100000"/>
              <a:buChar char="•"/>
            </a:pPr>
            <a:r>
              <a:rPr lang="en-CA" sz="3200"/>
              <a:t>More than 15 million people, or 30%                                                 of the population, are registered for                                    online gaming in South Korea. </a:t>
            </a:r>
            <a:endParaRPr sz="3200"/>
          </a:p>
        </p:txBody>
      </p:sp>
      <p:sp>
        <p:nvSpPr>
          <p:cNvPr id="202" name="Google Shape;202;p29"/>
          <p:cNvSpPr txBox="1"/>
          <p:nvPr/>
        </p:nvSpPr>
        <p:spPr>
          <a:xfrm>
            <a:off x="0" y="461318"/>
            <a:ext cx="8789773" cy="887570"/>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Lee Seung Seop, South Korea, 2005</a:t>
            </a:r>
            <a:endParaRPr b="1" sz="4400">
              <a:solidFill>
                <a:schemeClr val="lt1"/>
              </a:solidFill>
              <a:latin typeface="Calibri"/>
              <a:ea typeface="Calibri"/>
              <a:cs typeface="Calibri"/>
              <a:sym typeface="Calibri"/>
            </a:endParaRPr>
          </a:p>
        </p:txBody>
      </p:sp>
      <p:pic>
        <p:nvPicPr>
          <p:cNvPr descr="Lee-Seung-Seop-South-Korea-2005-Unsual-21st-Century-Deaths-Plethrons.Com_" id="203" name="Google Shape;203;p29">
            <a:hlinkClick r:id="rId3"/>
          </p:cNvPr>
          <p:cNvPicPr preferRelativeResize="0"/>
          <p:nvPr/>
        </p:nvPicPr>
        <p:blipFill rotWithShape="1">
          <a:blip r:embed="rId4">
            <a:alphaModFix/>
          </a:blip>
          <a:srcRect b="0" l="0" r="49363" t="0"/>
          <a:stretch/>
        </p:blipFill>
        <p:spPr>
          <a:xfrm>
            <a:off x="9215738" y="1163724"/>
            <a:ext cx="2481992" cy="2222027"/>
          </a:xfrm>
          <a:prstGeom prst="rect">
            <a:avLst/>
          </a:prstGeom>
          <a:noFill/>
          <a:ln cap="flat" cmpd="sng" w="38100">
            <a:solidFill>
              <a:schemeClr val="dk1"/>
            </a:solidFill>
            <a:prstDash val="solid"/>
            <a:round/>
            <a:headEnd len="sm" w="sm" type="none"/>
            <a:tailEnd len="sm" w="sm" type="none"/>
          </a:ln>
        </p:spPr>
      </p:pic>
      <p:pic>
        <p:nvPicPr>
          <p:cNvPr descr="Lee-Seung-Seop-South-Korea-2005-Unsual-21st-Century-Deaths-Plethrons.Com_" id="204" name="Google Shape;204;p29">
            <a:hlinkClick r:id="rId5"/>
          </p:cNvPr>
          <p:cNvPicPr preferRelativeResize="0"/>
          <p:nvPr/>
        </p:nvPicPr>
        <p:blipFill rotWithShape="1">
          <a:blip r:embed="rId4">
            <a:alphaModFix/>
          </a:blip>
          <a:srcRect b="0" l="50301" r="0" t="0"/>
          <a:stretch/>
        </p:blipFill>
        <p:spPr>
          <a:xfrm>
            <a:off x="8163698" y="4033451"/>
            <a:ext cx="2436012" cy="2222027"/>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 type="body"/>
          </p:nvPr>
        </p:nvSpPr>
        <p:spPr>
          <a:xfrm>
            <a:off x="706395" y="1644393"/>
            <a:ext cx="7844481"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Shot his parents, killing his mother, after they took away his copy of Halo 3 in October 2007.</a:t>
            </a:r>
            <a:endParaRPr/>
          </a:p>
          <a:p>
            <a:pPr indent="-228600" lvl="0" marL="228600" rtl="0" algn="l">
              <a:lnSpc>
                <a:spcPct val="90000"/>
              </a:lnSpc>
              <a:spcBef>
                <a:spcPts val="1000"/>
              </a:spcBef>
              <a:spcAft>
                <a:spcPts val="0"/>
              </a:spcAft>
              <a:buClr>
                <a:schemeClr val="dk1"/>
              </a:buClr>
              <a:buSzPts val="2800"/>
              <a:buChar char="•"/>
            </a:pPr>
            <a:r>
              <a:rPr lang="en-CA"/>
              <a:t>Daniel would sometimes play the game for up to 18 hours at a time without taking a break.</a:t>
            </a:r>
            <a:endParaRPr/>
          </a:p>
          <a:p>
            <a:pPr indent="-228600" lvl="0" marL="228600" rtl="0" algn="l">
              <a:lnSpc>
                <a:spcPct val="90000"/>
              </a:lnSpc>
              <a:spcBef>
                <a:spcPts val="1000"/>
              </a:spcBef>
              <a:spcAft>
                <a:spcPts val="0"/>
              </a:spcAft>
              <a:buClr>
                <a:schemeClr val="dk1"/>
              </a:buClr>
              <a:buSzPts val="2800"/>
              <a:buChar char="•"/>
            </a:pPr>
            <a:r>
              <a:rPr lang="en-CA"/>
              <a:t>After his parents found out that he had gone against their wishes and purchased the game, they immediately took the game away and locked it in a safe that also concealed a 9mm Taurus PT-92 handgun.</a:t>
            </a:r>
            <a:endParaRPr/>
          </a:p>
          <a:p>
            <a:pPr indent="-228600" lvl="0" marL="228600" rtl="0" algn="l">
              <a:lnSpc>
                <a:spcPct val="90000"/>
              </a:lnSpc>
              <a:spcBef>
                <a:spcPts val="1000"/>
              </a:spcBef>
              <a:spcAft>
                <a:spcPts val="0"/>
              </a:spcAft>
              <a:buClr>
                <a:schemeClr val="dk1"/>
              </a:buClr>
              <a:buSzPts val="2800"/>
              <a:buChar char="•"/>
            </a:pPr>
            <a:r>
              <a:rPr lang="en-CA"/>
              <a:t>On 16 June 2009, Petric was sentenced to 23 years to life </a:t>
            </a:r>
            <a:endParaRPr/>
          </a:p>
        </p:txBody>
      </p:sp>
      <p:pic>
        <p:nvPicPr>
          <p:cNvPr descr="large_16Petric1" id="210" name="Google Shape;210;p30"/>
          <p:cNvPicPr preferRelativeResize="0"/>
          <p:nvPr/>
        </p:nvPicPr>
        <p:blipFill rotWithShape="1">
          <a:blip r:embed="rId3">
            <a:alphaModFix/>
          </a:blip>
          <a:srcRect b="0" l="0" r="0" t="0"/>
          <a:stretch/>
        </p:blipFill>
        <p:spPr>
          <a:xfrm>
            <a:off x="8692103" y="3962400"/>
            <a:ext cx="3019144" cy="2346498"/>
          </a:xfrm>
          <a:prstGeom prst="rect">
            <a:avLst/>
          </a:prstGeom>
          <a:noFill/>
          <a:ln cap="flat" cmpd="sng" w="9525">
            <a:solidFill>
              <a:schemeClr val="dk1"/>
            </a:solidFill>
            <a:prstDash val="solid"/>
            <a:miter lim="800000"/>
            <a:headEnd len="sm" w="sm" type="none"/>
            <a:tailEnd len="sm" w="sm" type="none"/>
          </a:ln>
        </p:spPr>
      </p:pic>
      <p:pic>
        <p:nvPicPr>
          <p:cNvPr descr="medium_petrics" id="211" name="Google Shape;211;p30"/>
          <p:cNvPicPr preferRelativeResize="0"/>
          <p:nvPr/>
        </p:nvPicPr>
        <p:blipFill rotWithShape="1">
          <a:blip r:embed="rId4">
            <a:alphaModFix/>
          </a:blip>
          <a:srcRect b="0" l="0" r="0" t="0"/>
          <a:stretch/>
        </p:blipFill>
        <p:spPr>
          <a:xfrm>
            <a:off x="9514703" y="490381"/>
            <a:ext cx="2286000" cy="2543175"/>
          </a:xfrm>
          <a:prstGeom prst="rect">
            <a:avLst/>
          </a:prstGeom>
          <a:noFill/>
          <a:ln cap="flat" cmpd="sng" w="9525">
            <a:solidFill>
              <a:schemeClr val="dk1"/>
            </a:solidFill>
            <a:prstDash val="solid"/>
            <a:miter lim="800000"/>
            <a:headEnd len="sm" w="sm" type="none"/>
            <a:tailEnd len="sm" w="sm" type="none"/>
          </a:ln>
        </p:spPr>
      </p:pic>
      <p:sp>
        <p:nvSpPr>
          <p:cNvPr id="212" name="Google Shape;212;p30"/>
          <p:cNvSpPr txBox="1"/>
          <p:nvPr/>
        </p:nvSpPr>
        <p:spPr>
          <a:xfrm>
            <a:off x="0" y="490381"/>
            <a:ext cx="8789773" cy="887570"/>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Daniel Petric, Cleveland, USA</a:t>
            </a:r>
            <a:endParaRPr b="1" sz="44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idx="1" type="body"/>
          </p:nvPr>
        </p:nvSpPr>
        <p:spPr>
          <a:xfrm>
            <a:off x="419099" y="1761739"/>
            <a:ext cx="7951573"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sz="3200"/>
              <a:t>“Addicted” to </a:t>
            </a:r>
            <a:r>
              <a:rPr i="1" lang="en-CA" sz="3200"/>
              <a:t>Call of Duty 4.</a:t>
            </a:r>
            <a:endParaRPr/>
          </a:p>
          <a:p>
            <a:pPr indent="-228600" lvl="0" marL="228600" rtl="0" algn="l">
              <a:lnSpc>
                <a:spcPct val="90000"/>
              </a:lnSpc>
              <a:spcBef>
                <a:spcPts val="1000"/>
              </a:spcBef>
              <a:spcAft>
                <a:spcPts val="0"/>
              </a:spcAft>
              <a:buClr>
                <a:schemeClr val="dk1"/>
              </a:buClr>
              <a:buSzPct val="100000"/>
              <a:buChar char="•"/>
            </a:pPr>
            <a:r>
              <a:rPr lang="en-CA" sz="3200"/>
              <a:t>Because the game was affecting his school work and social life, his parents confiscated his Xbox 360. </a:t>
            </a:r>
            <a:endParaRPr/>
          </a:p>
          <a:p>
            <a:pPr indent="-228600" lvl="0" marL="228600" rtl="0" algn="l">
              <a:lnSpc>
                <a:spcPct val="90000"/>
              </a:lnSpc>
              <a:spcBef>
                <a:spcPts val="1000"/>
              </a:spcBef>
              <a:spcAft>
                <a:spcPts val="0"/>
              </a:spcAft>
              <a:buClr>
                <a:schemeClr val="dk1"/>
              </a:buClr>
              <a:buSzPct val="100000"/>
              <a:buChar char="•"/>
            </a:pPr>
            <a:r>
              <a:rPr lang="en-CA" sz="3200"/>
              <a:t>Brandon threatened to run away that day. </a:t>
            </a:r>
            <a:endParaRPr/>
          </a:p>
          <a:p>
            <a:pPr indent="-228600" lvl="0" marL="228600" rtl="0" algn="l">
              <a:lnSpc>
                <a:spcPct val="90000"/>
              </a:lnSpc>
              <a:spcBef>
                <a:spcPts val="1000"/>
              </a:spcBef>
              <a:spcAft>
                <a:spcPts val="0"/>
              </a:spcAft>
              <a:buClr>
                <a:schemeClr val="dk1"/>
              </a:buClr>
              <a:buSzPct val="100000"/>
              <a:buChar char="•"/>
            </a:pPr>
            <a:r>
              <a:rPr lang="en-CA"/>
              <a:t>3 weeks later, Nov 9, 2008, his dead body discovered.</a:t>
            </a:r>
            <a:endParaRPr/>
          </a:p>
          <a:p>
            <a:pPr indent="-228600" lvl="1" marL="685800" rtl="0" algn="l">
              <a:lnSpc>
                <a:spcPct val="90000"/>
              </a:lnSpc>
              <a:spcBef>
                <a:spcPts val="500"/>
              </a:spcBef>
              <a:spcAft>
                <a:spcPts val="0"/>
              </a:spcAft>
              <a:buClr>
                <a:schemeClr val="dk1"/>
              </a:buClr>
              <a:buSzPct val="100000"/>
              <a:buChar char="•"/>
            </a:pPr>
            <a:r>
              <a:rPr lang="en-CA"/>
              <a:t> “A smart kid with a drive to succeed in all things, he was too small to do well in his beloved hockey. Video games became his substitute for sports, something he could excel at competitively, albeit to the detriment of a normal life away from his Xbox.” (Toronto Sun)</a:t>
            </a:r>
            <a:endParaRPr i="1"/>
          </a:p>
          <a:p>
            <a:pPr indent="-64135" lvl="0" marL="228600" rtl="0" algn="l">
              <a:lnSpc>
                <a:spcPct val="90000"/>
              </a:lnSpc>
              <a:spcBef>
                <a:spcPts val="1000"/>
              </a:spcBef>
              <a:spcAft>
                <a:spcPts val="0"/>
              </a:spcAft>
              <a:buClr>
                <a:schemeClr val="dk1"/>
              </a:buClr>
              <a:buSzPct val="100000"/>
              <a:buNone/>
            </a:pPr>
            <a:r>
              <a:t/>
            </a:r>
            <a:endParaRPr/>
          </a:p>
        </p:txBody>
      </p:sp>
      <p:pic>
        <p:nvPicPr>
          <p:cNvPr descr="brandon-crisp-cp-250-572482_01" id="218" name="Google Shape;218;p31"/>
          <p:cNvPicPr preferRelativeResize="0"/>
          <p:nvPr/>
        </p:nvPicPr>
        <p:blipFill rotWithShape="1">
          <a:blip r:embed="rId3">
            <a:alphaModFix/>
          </a:blip>
          <a:srcRect b="0" l="0" r="0" t="0"/>
          <a:stretch/>
        </p:blipFill>
        <p:spPr>
          <a:xfrm>
            <a:off x="8612659" y="4224854"/>
            <a:ext cx="2895600" cy="2386012"/>
          </a:xfrm>
          <a:prstGeom prst="rect">
            <a:avLst/>
          </a:prstGeom>
          <a:noFill/>
          <a:ln cap="flat" cmpd="sng" w="28575">
            <a:solidFill>
              <a:schemeClr val="dk1"/>
            </a:solidFill>
            <a:prstDash val="solid"/>
            <a:miter lim="800000"/>
            <a:headEnd len="sm" w="sm" type="none"/>
            <a:tailEnd len="sm" w="sm" type="none"/>
          </a:ln>
        </p:spPr>
      </p:pic>
      <p:sp>
        <p:nvSpPr>
          <p:cNvPr id="219" name="Google Shape;219;p31"/>
          <p:cNvSpPr txBox="1"/>
          <p:nvPr/>
        </p:nvSpPr>
        <p:spPr>
          <a:xfrm>
            <a:off x="0" y="512677"/>
            <a:ext cx="8789773" cy="887570"/>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Brandon Crisp, Barrie, On, 2008. </a:t>
            </a:r>
            <a:endParaRPr/>
          </a:p>
        </p:txBody>
      </p:sp>
      <p:pic>
        <p:nvPicPr>
          <p:cNvPr id="220" name="Google Shape;220;p31"/>
          <p:cNvPicPr preferRelativeResize="0"/>
          <p:nvPr/>
        </p:nvPicPr>
        <p:blipFill rotWithShape="1">
          <a:blip r:embed="rId4">
            <a:alphaModFix/>
          </a:blip>
          <a:srcRect b="0" l="0" r="0" t="0"/>
          <a:stretch/>
        </p:blipFill>
        <p:spPr>
          <a:xfrm>
            <a:off x="9069087" y="345216"/>
            <a:ext cx="2571750" cy="33337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1" type="body"/>
          </p:nvPr>
        </p:nvSpPr>
        <p:spPr>
          <a:xfrm>
            <a:off x="620086" y="1347452"/>
            <a:ext cx="10515600" cy="493590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a:t>At first glace these two topics seem unrelated; however both have to do with playing video games and motivation. </a:t>
            </a:r>
            <a:endParaRPr/>
          </a:p>
          <a:p>
            <a:pPr indent="-228600" lvl="0" marL="228600" rtl="0" algn="l">
              <a:lnSpc>
                <a:spcPct val="90000"/>
              </a:lnSpc>
              <a:spcBef>
                <a:spcPts val="1000"/>
              </a:spcBef>
              <a:spcAft>
                <a:spcPts val="0"/>
              </a:spcAft>
              <a:buClr>
                <a:schemeClr val="dk1"/>
              </a:buClr>
              <a:buSzPct val="100000"/>
              <a:buChar char="•"/>
            </a:pPr>
            <a:r>
              <a:rPr lang="en-CA"/>
              <a:t>Part One of this lecture gives a brief overview about gaming ‘addiction’—its definitions and formal case studies/examples.</a:t>
            </a:r>
            <a:endParaRPr/>
          </a:p>
          <a:p>
            <a:pPr indent="-228600" lvl="0" marL="228600" rtl="0" algn="l">
              <a:lnSpc>
                <a:spcPct val="90000"/>
              </a:lnSpc>
              <a:spcBef>
                <a:spcPts val="1000"/>
              </a:spcBef>
              <a:spcAft>
                <a:spcPts val="0"/>
              </a:spcAft>
              <a:buClr>
                <a:schemeClr val="dk1"/>
              </a:buClr>
              <a:buSzPct val="100000"/>
              <a:buChar char="•"/>
            </a:pPr>
            <a:r>
              <a:rPr lang="en-CA"/>
              <a:t>Part Two examines what players learn—both formally/informally and deliberately/accidentally from video games. </a:t>
            </a:r>
            <a:endParaRPr/>
          </a:p>
          <a:p>
            <a:pPr indent="-228600" lvl="0" marL="228600" rtl="0" algn="l">
              <a:lnSpc>
                <a:spcPct val="90000"/>
              </a:lnSpc>
              <a:spcBef>
                <a:spcPts val="1000"/>
              </a:spcBef>
              <a:spcAft>
                <a:spcPts val="0"/>
              </a:spcAft>
              <a:buClr>
                <a:schemeClr val="dk1"/>
              </a:buClr>
              <a:buSzPct val="100000"/>
              <a:buChar char="•"/>
            </a:pPr>
            <a:r>
              <a:rPr b="1" lang="en-CA"/>
              <a:t>The connection is simple: </a:t>
            </a:r>
            <a:r>
              <a:rPr b="1" lang="en-CA">
                <a:solidFill>
                  <a:srgbClr val="C00000"/>
                </a:solidFill>
              </a:rPr>
              <a:t>video games are highly compelling (I think we can all agree). If we could only use their ‘compelling’ properties for educational purposes, we would have one of the most powerful motivators for learning, like, ever—right? Could students (in theory) be ‘addicted to learning?’ Maybe. Maybe </a:t>
            </a:r>
            <a:r>
              <a:rPr b="1" i="1" lang="en-CA">
                <a:solidFill>
                  <a:srgbClr val="C00000"/>
                </a:solidFill>
              </a:rPr>
              <a:t>not.  </a:t>
            </a:r>
            <a:endParaRPr/>
          </a:p>
          <a:p>
            <a:pPr indent="-228600" lvl="0" marL="228600" rtl="0" algn="l">
              <a:lnSpc>
                <a:spcPct val="90000"/>
              </a:lnSpc>
              <a:spcBef>
                <a:spcPts val="1000"/>
              </a:spcBef>
              <a:spcAft>
                <a:spcPts val="0"/>
              </a:spcAft>
              <a:buClr>
                <a:schemeClr val="dk1"/>
              </a:buClr>
              <a:buSzPct val="100000"/>
              <a:buChar char="•"/>
            </a:pPr>
            <a:r>
              <a:rPr lang="en-CA"/>
              <a:t>Next week we will take a closer look at player motivation based on player types and game mechanics.</a:t>
            </a:r>
            <a:endParaRPr/>
          </a:p>
        </p:txBody>
      </p:sp>
      <p:sp>
        <p:nvSpPr>
          <p:cNvPr id="96" name="Google Shape;96;p14"/>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Why </a:t>
            </a:r>
            <a:r>
              <a:rPr b="1" i="0" lang="en-CA" sz="4400" u="none" cap="none" strike="noStrike">
                <a:solidFill>
                  <a:srgbClr val="FFC000"/>
                </a:solidFill>
                <a:latin typeface="Calibri"/>
                <a:ea typeface="Calibri"/>
                <a:cs typeface="Calibri"/>
                <a:sym typeface="Calibri"/>
              </a:rPr>
              <a:t>Addiction</a:t>
            </a:r>
            <a:r>
              <a:rPr b="1" i="0" lang="en-CA" sz="4400" u="none" cap="none" strike="noStrike">
                <a:solidFill>
                  <a:schemeClr val="lt1"/>
                </a:solidFill>
                <a:latin typeface="Calibri"/>
                <a:ea typeface="Calibri"/>
                <a:cs typeface="Calibri"/>
                <a:sym typeface="Calibri"/>
              </a:rPr>
              <a:t> </a:t>
            </a:r>
            <a:r>
              <a:rPr b="1" i="1" lang="en-CA" sz="4400" u="none" cap="none" strike="noStrike">
                <a:solidFill>
                  <a:schemeClr val="lt1"/>
                </a:solidFill>
                <a:latin typeface="Calibri"/>
                <a:ea typeface="Calibri"/>
                <a:cs typeface="Calibri"/>
                <a:sym typeface="Calibri"/>
              </a:rPr>
              <a:t>and</a:t>
            </a:r>
            <a:r>
              <a:rPr b="1" i="0" lang="en-CA" sz="4400" u="none" cap="none" strike="noStrike">
                <a:solidFill>
                  <a:schemeClr val="lt1"/>
                </a:solidFill>
                <a:latin typeface="Calibri"/>
                <a:ea typeface="Calibri"/>
                <a:cs typeface="Calibri"/>
                <a:sym typeface="Calibri"/>
              </a:rPr>
              <a:t> </a:t>
            </a:r>
            <a:r>
              <a:rPr b="1" i="0" lang="en-CA" sz="4400" u="none" cap="none" strike="noStrike">
                <a:solidFill>
                  <a:srgbClr val="FFC000"/>
                </a:solidFill>
                <a:latin typeface="Calibri"/>
                <a:ea typeface="Calibri"/>
                <a:cs typeface="Calibri"/>
                <a:sym typeface="Calibri"/>
              </a:rPr>
              <a:t>Education</a:t>
            </a:r>
            <a:r>
              <a:rPr b="1" i="0" lang="en-CA" sz="4400" u="none" cap="none" strike="noStrike">
                <a:solidFill>
                  <a:schemeClr val="lt1"/>
                </a:solidFill>
                <a:latin typeface="Calibri"/>
                <a:ea typeface="Calibri"/>
                <a:cs typeface="Calibri"/>
                <a:sym typeface="Calibri"/>
              </a:rPr>
              <a:t>? </a:t>
            </a:r>
            <a:endParaRPr b="1" i="0" sz="44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idx="1" type="body"/>
          </p:nvPr>
        </p:nvSpPr>
        <p:spPr>
          <a:xfrm>
            <a:off x="401595" y="1748032"/>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Woman arrested after the death of 3-month-old Dylan Lee Edmondson. She told investigators she became angry because the baby was crying while she was playing FarmVille. </a:t>
            </a:r>
            <a:endParaRPr/>
          </a:p>
          <a:p>
            <a:pPr indent="-228600" lvl="0" marL="228600" rtl="0" algn="l">
              <a:lnSpc>
                <a:spcPct val="90000"/>
              </a:lnSpc>
              <a:spcBef>
                <a:spcPts val="1000"/>
              </a:spcBef>
              <a:spcAft>
                <a:spcPts val="0"/>
              </a:spcAft>
              <a:buClr>
                <a:schemeClr val="dk1"/>
              </a:buClr>
              <a:buSzPts val="2800"/>
              <a:buChar char="•"/>
            </a:pPr>
            <a:r>
              <a:rPr lang="en-CA"/>
              <a:t>Sentenced to 50 years in prison, but….   </a:t>
            </a:r>
            <a:endParaRPr/>
          </a:p>
          <a:p>
            <a:pPr indent="-228600" lvl="1" marL="685800" rtl="0" algn="l">
              <a:lnSpc>
                <a:spcPct val="90000"/>
              </a:lnSpc>
              <a:spcBef>
                <a:spcPts val="500"/>
              </a:spcBef>
              <a:spcAft>
                <a:spcPts val="0"/>
              </a:spcAft>
              <a:buClr>
                <a:schemeClr val="dk1"/>
              </a:buClr>
              <a:buSzPts val="2400"/>
              <a:buChar char="•"/>
            </a:pPr>
            <a:r>
              <a:rPr lang="en-CA"/>
              <a:t>Mother died in 2008</a:t>
            </a:r>
            <a:endParaRPr/>
          </a:p>
          <a:p>
            <a:pPr indent="-228600" lvl="1" marL="685800" rtl="0" algn="l">
              <a:lnSpc>
                <a:spcPct val="90000"/>
              </a:lnSpc>
              <a:spcBef>
                <a:spcPts val="500"/>
              </a:spcBef>
              <a:spcAft>
                <a:spcPts val="0"/>
              </a:spcAft>
              <a:buClr>
                <a:schemeClr val="dk1"/>
              </a:buClr>
              <a:buSzPts val="2400"/>
              <a:buChar char="•"/>
            </a:pPr>
            <a:r>
              <a:rPr lang="en-CA"/>
              <a:t>Suffered from post-partum                                                                                  depression</a:t>
            </a:r>
            <a:endParaRPr/>
          </a:p>
          <a:p>
            <a:pPr indent="-228600" lvl="1" marL="685800" rtl="0" algn="l">
              <a:lnSpc>
                <a:spcPct val="90000"/>
              </a:lnSpc>
              <a:spcBef>
                <a:spcPts val="500"/>
              </a:spcBef>
              <a:spcAft>
                <a:spcPts val="0"/>
              </a:spcAft>
              <a:buClr>
                <a:schemeClr val="dk1"/>
              </a:buClr>
              <a:buSzPts val="2400"/>
              <a:buChar char="•"/>
            </a:pPr>
            <a:r>
              <a:rPr lang="en-CA"/>
              <a:t>Was raped</a:t>
            </a:r>
            <a:endParaRPr/>
          </a:p>
          <a:p>
            <a:pPr indent="-228600" lvl="1" marL="685800" rtl="0" algn="l">
              <a:lnSpc>
                <a:spcPct val="90000"/>
              </a:lnSpc>
              <a:spcBef>
                <a:spcPts val="500"/>
              </a:spcBef>
              <a:spcAft>
                <a:spcPts val="0"/>
              </a:spcAft>
              <a:buClr>
                <a:schemeClr val="dk1"/>
              </a:buClr>
              <a:buSzPts val="2400"/>
              <a:buChar char="•"/>
            </a:pPr>
            <a:r>
              <a:rPr lang="en-CA"/>
              <a:t>History of family problems</a:t>
            </a:r>
            <a:endParaRPr/>
          </a:p>
        </p:txBody>
      </p:sp>
      <p:sp>
        <p:nvSpPr>
          <p:cNvPr id="226" name="Google Shape;226;p32"/>
          <p:cNvSpPr txBox="1"/>
          <p:nvPr/>
        </p:nvSpPr>
        <p:spPr>
          <a:xfrm>
            <a:off x="102609" y="482995"/>
            <a:ext cx="8789773" cy="887570"/>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Alexandra V. Tobias, Jacksonville, 2010</a:t>
            </a:r>
            <a:endParaRPr b="1" sz="4400">
              <a:solidFill>
                <a:schemeClr val="lt1"/>
              </a:solidFill>
              <a:latin typeface="Calibri"/>
              <a:ea typeface="Calibri"/>
              <a:cs typeface="Calibri"/>
              <a:sym typeface="Calibri"/>
            </a:endParaRPr>
          </a:p>
        </p:txBody>
      </p:sp>
      <p:pic>
        <p:nvPicPr>
          <p:cNvPr id="227" name="Google Shape;227;p32"/>
          <p:cNvPicPr preferRelativeResize="0"/>
          <p:nvPr/>
        </p:nvPicPr>
        <p:blipFill rotWithShape="1">
          <a:blip r:embed="rId3">
            <a:alphaModFix/>
          </a:blip>
          <a:srcRect b="0" l="0" r="0" t="0"/>
          <a:stretch/>
        </p:blipFill>
        <p:spPr>
          <a:xfrm>
            <a:off x="8715632" y="2900306"/>
            <a:ext cx="2833816" cy="3199064"/>
          </a:xfrm>
          <a:prstGeom prst="rect">
            <a:avLst/>
          </a:prstGeom>
          <a:noFill/>
          <a:ln cap="flat" cmpd="sng" w="19050">
            <a:solidFill>
              <a:schemeClr val="dk1"/>
            </a:solidFill>
            <a:prstDash val="solid"/>
            <a:round/>
            <a:headEnd len="sm" w="sm" type="none"/>
            <a:tailEnd len="sm" w="sm" type="none"/>
          </a:ln>
        </p:spPr>
      </p:pic>
      <p:pic>
        <p:nvPicPr>
          <p:cNvPr id="228" name="Google Shape;228;p32"/>
          <p:cNvPicPr preferRelativeResize="0"/>
          <p:nvPr/>
        </p:nvPicPr>
        <p:blipFill rotWithShape="1">
          <a:blip r:embed="rId4">
            <a:alphaModFix/>
          </a:blip>
          <a:srcRect b="0" l="0" r="0" t="0"/>
          <a:stretch/>
        </p:blipFill>
        <p:spPr>
          <a:xfrm>
            <a:off x="4764561" y="4145610"/>
            <a:ext cx="3401196" cy="2358162"/>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CA"/>
              <a:t>Government Response</a:t>
            </a:r>
            <a:endParaRPr/>
          </a:p>
        </p:txBody>
      </p:sp>
      <p:sp>
        <p:nvSpPr>
          <p:cNvPr id="234" name="Google Shape;234;p33"/>
          <p:cNvSpPr txBox="1"/>
          <p:nvPr>
            <p:ph idx="1" type="body"/>
          </p:nvPr>
        </p:nvSpPr>
        <p:spPr>
          <a:xfrm>
            <a:off x="607541" y="1690688"/>
            <a:ext cx="7103076" cy="4267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South Korea, China, the Netherlands and the United States have opened treatment centers. </a:t>
            </a:r>
            <a:endParaRPr/>
          </a:p>
          <a:p>
            <a:pPr indent="-228600" lvl="0" marL="228600" rtl="0" algn="l">
              <a:lnSpc>
                <a:spcPct val="90000"/>
              </a:lnSpc>
              <a:spcBef>
                <a:spcPts val="1000"/>
              </a:spcBef>
              <a:spcAft>
                <a:spcPts val="0"/>
              </a:spcAft>
              <a:buClr>
                <a:schemeClr val="dk1"/>
              </a:buClr>
              <a:buSzPts val="2800"/>
              <a:buChar char="•"/>
            </a:pPr>
            <a:r>
              <a:rPr lang="en-CA"/>
              <a:t>Internet games operating in China must require that users identify themselves by ID numbers. After 3 hours, players under 18 are prompted to stop and "do suitable physical exercise." If they continue, their characters gain 50% of the usual experience. After 5 hours, their characters gain no experience at all.</a:t>
            </a:r>
            <a:endParaRPr/>
          </a:p>
        </p:txBody>
      </p:sp>
      <p:sp>
        <p:nvSpPr>
          <p:cNvPr id="235" name="Google Shape;235;p33"/>
          <p:cNvSpPr txBox="1"/>
          <p:nvPr/>
        </p:nvSpPr>
        <p:spPr>
          <a:xfrm>
            <a:off x="0" y="365125"/>
            <a:ext cx="8789773" cy="887570"/>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Government Intervention? </a:t>
            </a:r>
            <a:endParaRPr b="1" sz="4400">
              <a:solidFill>
                <a:schemeClr val="lt1"/>
              </a:solidFill>
              <a:latin typeface="Calibri"/>
              <a:ea typeface="Calibri"/>
              <a:cs typeface="Calibri"/>
              <a:sym typeface="Calibri"/>
            </a:endParaRPr>
          </a:p>
        </p:txBody>
      </p:sp>
      <p:pic>
        <p:nvPicPr>
          <p:cNvPr id="236" name="Google Shape;236;p33"/>
          <p:cNvPicPr preferRelativeResize="0"/>
          <p:nvPr/>
        </p:nvPicPr>
        <p:blipFill rotWithShape="1">
          <a:blip r:embed="rId3">
            <a:alphaModFix/>
          </a:blip>
          <a:srcRect b="0" l="0" r="0" t="0"/>
          <a:stretch/>
        </p:blipFill>
        <p:spPr>
          <a:xfrm>
            <a:off x="8043689" y="1779372"/>
            <a:ext cx="3566169" cy="356616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idx="1" type="body"/>
          </p:nvPr>
        </p:nvSpPr>
        <p:spPr>
          <a:xfrm>
            <a:off x="840260" y="1721708"/>
            <a:ext cx="9144000" cy="331984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Estimated 24 million Internet addicts in China </a:t>
            </a:r>
            <a:endParaRPr/>
          </a:p>
          <a:p>
            <a:pPr indent="-228600" lvl="0" marL="228600" rtl="0" algn="l">
              <a:lnSpc>
                <a:spcPct val="90000"/>
              </a:lnSpc>
              <a:spcBef>
                <a:spcPts val="1000"/>
              </a:spcBef>
              <a:spcAft>
                <a:spcPts val="0"/>
              </a:spcAft>
              <a:buClr>
                <a:schemeClr val="dk1"/>
              </a:buClr>
              <a:buSzPts val="2800"/>
              <a:buChar char="•"/>
            </a:pPr>
            <a:r>
              <a:rPr lang="en-CA"/>
              <a:t>$2,750/person for a six-month treatment.</a:t>
            </a:r>
            <a:endParaRPr/>
          </a:p>
          <a:p>
            <a:pPr indent="-228600" lvl="0" marL="228600" rtl="0" algn="l">
              <a:lnSpc>
                <a:spcPct val="90000"/>
              </a:lnSpc>
              <a:spcBef>
                <a:spcPts val="1000"/>
              </a:spcBef>
              <a:spcAft>
                <a:spcPts val="0"/>
              </a:spcAft>
              <a:buClr>
                <a:schemeClr val="dk1"/>
              </a:buClr>
              <a:buSzPts val="2800"/>
              <a:buChar char="•"/>
            </a:pPr>
            <a:r>
              <a:rPr lang="en-CA"/>
              <a:t>Military-style treatment starts at 5 a.m. and,                                     after a day full of exercise, calli­graphy and                                              other mind-numbing courses, ends at 9:30 p.m</a:t>
            </a:r>
            <a:endParaRPr/>
          </a:p>
          <a:p>
            <a:pPr indent="-228600" lvl="0" marL="228600" rtl="0" algn="l">
              <a:lnSpc>
                <a:spcPct val="90000"/>
              </a:lnSpc>
              <a:spcBef>
                <a:spcPts val="1000"/>
              </a:spcBef>
              <a:spcAft>
                <a:spcPts val="0"/>
              </a:spcAft>
              <a:buClr>
                <a:schemeClr val="dk1"/>
              </a:buClr>
              <a:buSzPts val="2800"/>
              <a:buChar char="•"/>
            </a:pPr>
            <a:r>
              <a:rPr lang="en-CA"/>
              <a:t>Patients have been beaten to death</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42" name="Google Shape;242;p34"/>
          <p:cNvSpPr txBox="1"/>
          <p:nvPr/>
        </p:nvSpPr>
        <p:spPr>
          <a:xfrm>
            <a:off x="0" y="554595"/>
            <a:ext cx="8789773" cy="887570"/>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Huai’an Internet Addiction Treatment “Centre” </a:t>
            </a:r>
            <a:endParaRPr/>
          </a:p>
        </p:txBody>
      </p:sp>
      <p:pic>
        <p:nvPicPr>
          <p:cNvPr id="243" name="Google Shape;243;p34"/>
          <p:cNvPicPr preferRelativeResize="0"/>
          <p:nvPr/>
        </p:nvPicPr>
        <p:blipFill rotWithShape="1">
          <a:blip r:embed="rId3">
            <a:alphaModFix/>
          </a:blip>
          <a:srcRect b="0" l="0" r="0" t="0"/>
          <a:stretch/>
        </p:blipFill>
        <p:spPr>
          <a:xfrm>
            <a:off x="8365010" y="1942070"/>
            <a:ext cx="3238500" cy="2276475"/>
          </a:xfrm>
          <a:prstGeom prst="rect">
            <a:avLst/>
          </a:prstGeom>
          <a:noFill/>
          <a:ln cap="flat" cmpd="sng" w="19050">
            <a:solidFill>
              <a:schemeClr val="dk1"/>
            </a:solidFill>
            <a:prstDash val="solid"/>
            <a:round/>
            <a:headEnd len="sm" w="sm" type="none"/>
            <a:tailEnd len="sm" w="sm" type="none"/>
          </a:ln>
        </p:spPr>
      </p:pic>
      <p:sp>
        <p:nvSpPr>
          <p:cNvPr id="244" name="Google Shape;244;p34"/>
          <p:cNvSpPr txBox="1"/>
          <p:nvPr/>
        </p:nvSpPr>
        <p:spPr>
          <a:xfrm>
            <a:off x="3863546" y="5041557"/>
            <a:ext cx="52557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Chinese Internet Addicts Stage Daring Boot Camp Escape</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35"/>
          <p:cNvPicPr preferRelativeResize="0"/>
          <p:nvPr/>
        </p:nvPicPr>
        <p:blipFill rotWithShape="1">
          <a:blip r:embed="rId3">
            <a:alphaModFix/>
          </a:blip>
          <a:srcRect b="8333" l="7031" r="9374" t="14583"/>
          <a:stretch/>
        </p:blipFill>
        <p:spPr>
          <a:xfrm>
            <a:off x="-88232" y="0"/>
            <a:ext cx="9144000" cy="6858000"/>
          </a:xfrm>
          <a:prstGeom prst="rect">
            <a:avLst/>
          </a:prstGeom>
          <a:noFill/>
          <a:ln>
            <a:noFill/>
          </a:ln>
        </p:spPr>
      </p:pic>
      <p:pic>
        <p:nvPicPr>
          <p:cNvPr id="250" name="Google Shape;250;p35"/>
          <p:cNvPicPr preferRelativeResize="0"/>
          <p:nvPr/>
        </p:nvPicPr>
        <p:blipFill rotWithShape="1">
          <a:blip r:embed="rId4">
            <a:alphaModFix/>
          </a:blip>
          <a:srcRect b="8333" l="0" r="5469" t="14949"/>
          <a:stretch/>
        </p:blipFill>
        <p:spPr>
          <a:xfrm>
            <a:off x="7291137" y="0"/>
            <a:ext cx="4900863" cy="3609419"/>
          </a:xfrm>
          <a:prstGeom prst="rect">
            <a:avLst/>
          </a:prstGeom>
          <a:noFill/>
          <a:ln>
            <a:noFill/>
          </a:ln>
        </p:spPr>
      </p:pic>
      <p:sp>
        <p:nvSpPr>
          <p:cNvPr id="251" name="Google Shape;251;p35"/>
          <p:cNvSpPr txBox="1"/>
          <p:nvPr/>
        </p:nvSpPr>
        <p:spPr>
          <a:xfrm>
            <a:off x="8626642" y="3802548"/>
            <a:ext cx="3332748" cy="2862322"/>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3600">
                <a:solidFill>
                  <a:schemeClr val="dk1"/>
                </a:solidFill>
                <a:latin typeface="Calibri"/>
                <a:ea typeface="Calibri"/>
                <a:cs typeface="Calibri"/>
                <a:sym typeface="Calibri"/>
              </a:rPr>
              <a:t>Many resources for gaming addiction/ compulsion exist. </a:t>
            </a:r>
            <a:endParaRPr sz="36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ctrTitle"/>
          </p:nvPr>
        </p:nvSpPr>
        <p:spPr>
          <a:xfrm>
            <a:off x="0" y="148279"/>
            <a:ext cx="7231310" cy="732565"/>
          </a:xfrm>
          <a:prstGeom prst="rect">
            <a:avLst/>
          </a:prstGeom>
          <a:solidFill>
            <a:schemeClr val="dk1"/>
          </a:solid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4400"/>
              <a:buFont typeface="Calibri"/>
              <a:buNone/>
            </a:pPr>
            <a:r>
              <a:rPr b="1" lang="en-CA" sz="4400"/>
              <a:t>Psychology and Motivation: </a:t>
            </a:r>
            <a:endParaRPr b="1" sz="4400"/>
          </a:p>
        </p:txBody>
      </p:sp>
      <p:sp>
        <p:nvSpPr>
          <p:cNvPr id="257" name="Google Shape;257;p36"/>
          <p:cNvSpPr txBox="1"/>
          <p:nvPr>
            <p:ph idx="1" type="subTitle"/>
          </p:nvPr>
        </p:nvSpPr>
        <p:spPr>
          <a:xfrm>
            <a:off x="7659150" y="5958060"/>
            <a:ext cx="4532850" cy="719577"/>
          </a:xfrm>
          <a:prstGeom prst="rect">
            <a:avLst/>
          </a:prstGeom>
          <a:solidFill>
            <a:schemeClr val="dk1"/>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None/>
            </a:pPr>
            <a:r>
              <a:rPr b="1" lang="en-CA" sz="4400">
                <a:solidFill>
                  <a:schemeClr val="lt1"/>
                </a:solidFill>
              </a:rPr>
              <a:t>Education </a:t>
            </a:r>
            <a:endParaRPr b="1" sz="4400">
              <a:solidFill>
                <a:schemeClr val="lt1"/>
              </a:solidFill>
            </a:endParaRPr>
          </a:p>
        </p:txBody>
      </p:sp>
      <p:pic>
        <p:nvPicPr>
          <p:cNvPr id="258" name="Google Shape;258;p36"/>
          <p:cNvPicPr preferRelativeResize="0"/>
          <p:nvPr/>
        </p:nvPicPr>
        <p:blipFill rotWithShape="1">
          <a:blip r:embed="rId3">
            <a:alphaModFix/>
          </a:blip>
          <a:srcRect b="0" l="0" r="0" t="0"/>
          <a:stretch/>
        </p:blipFill>
        <p:spPr>
          <a:xfrm>
            <a:off x="2176403" y="1092564"/>
            <a:ext cx="7236117" cy="4522573"/>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7"/>
          <p:cNvSpPr txBox="1"/>
          <p:nvPr>
            <p:ph idx="1" type="body"/>
          </p:nvPr>
        </p:nvSpPr>
        <p:spPr>
          <a:xfrm>
            <a:off x="948761" y="1398868"/>
            <a:ext cx="3875902" cy="374600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b="1" lang="en-CA" sz="3200"/>
              <a:t>Propaganda?</a:t>
            </a:r>
            <a:endParaRPr/>
          </a:p>
          <a:p>
            <a:pPr indent="-228600" lvl="0" marL="228600" rtl="0" algn="l">
              <a:lnSpc>
                <a:spcPct val="90000"/>
              </a:lnSpc>
              <a:spcBef>
                <a:spcPts val="1000"/>
              </a:spcBef>
              <a:spcAft>
                <a:spcPts val="0"/>
              </a:spcAft>
              <a:buClr>
                <a:schemeClr val="dk1"/>
              </a:buClr>
              <a:buSzPts val="3200"/>
              <a:buChar char="•"/>
            </a:pPr>
            <a:r>
              <a:rPr b="1" lang="en-CA" sz="3200"/>
              <a:t>Compassion?</a:t>
            </a:r>
            <a:endParaRPr/>
          </a:p>
          <a:p>
            <a:pPr indent="-228600" lvl="0" marL="228600" rtl="0" algn="l">
              <a:lnSpc>
                <a:spcPct val="90000"/>
              </a:lnSpc>
              <a:spcBef>
                <a:spcPts val="1000"/>
              </a:spcBef>
              <a:spcAft>
                <a:spcPts val="0"/>
              </a:spcAft>
              <a:buClr>
                <a:schemeClr val="dk1"/>
              </a:buClr>
              <a:buSzPts val="3200"/>
              <a:buChar char="•"/>
            </a:pPr>
            <a:r>
              <a:rPr b="1" lang="en-CA" sz="3200"/>
              <a:t>Trivia?</a:t>
            </a:r>
            <a:endParaRPr/>
          </a:p>
          <a:p>
            <a:pPr indent="-228600" lvl="0" marL="228600" rtl="0" algn="l">
              <a:lnSpc>
                <a:spcPct val="90000"/>
              </a:lnSpc>
              <a:spcBef>
                <a:spcPts val="1000"/>
              </a:spcBef>
              <a:spcAft>
                <a:spcPts val="0"/>
              </a:spcAft>
              <a:buClr>
                <a:schemeClr val="dk1"/>
              </a:buClr>
              <a:buSzPts val="3200"/>
              <a:buChar char="•"/>
            </a:pPr>
            <a:r>
              <a:rPr b="1" lang="en-CA" sz="3200"/>
              <a:t>Teamwork?</a:t>
            </a:r>
            <a:endParaRPr/>
          </a:p>
          <a:p>
            <a:pPr indent="-228600" lvl="0" marL="228600" rtl="0" algn="l">
              <a:lnSpc>
                <a:spcPct val="90000"/>
              </a:lnSpc>
              <a:spcBef>
                <a:spcPts val="1000"/>
              </a:spcBef>
              <a:spcAft>
                <a:spcPts val="0"/>
              </a:spcAft>
              <a:buClr>
                <a:schemeClr val="dk1"/>
              </a:buClr>
              <a:buSzPts val="3200"/>
              <a:buChar char="•"/>
            </a:pPr>
            <a:r>
              <a:rPr b="1" lang="en-CA" sz="3200"/>
              <a:t>History, Geography, Science, math, etc?</a:t>
            </a:r>
            <a:endParaRPr/>
          </a:p>
          <a:p>
            <a:pPr indent="-228600" lvl="0" marL="228600" rtl="0" algn="l">
              <a:lnSpc>
                <a:spcPct val="90000"/>
              </a:lnSpc>
              <a:spcBef>
                <a:spcPts val="1000"/>
              </a:spcBef>
              <a:spcAft>
                <a:spcPts val="0"/>
              </a:spcAft>
              <a:buClr>
                <a:schemeClr val="dk1"/>
              </a:buClr>
              <a:buSzPts val="3200"/>
              <a:buChar char="•"/>
            </a:pPr>
            <a:r>
              <a:rPr b="1" lang="en-CA" sz="3200"/>
              <a:t>Consumerism?  </a:t>
            </a:r>
            <a:endParaRPr/>
          </a:p>
        </p:txBody>
      </p:sp>
      <p:pic>
        <p:nvPicPr>
          <p:cNvPr descr="image699705x" id="264" name="Google Shape;264;p37"/>
          <p:cNvPicPr preferRelativeResize="0"/>
          <p:nvPr/>
        </p:nvPicPr>
        <p:blipFill rotWithShape="1">
          <a:blip r:embed="rId3">
            <a:alphaModFix/>
          </a:blip>
          <a:srcRect b="0" l="0" r="0" t="0"/>
          <a:stretch/>
        </p:blipFill>
        <p:spPr>
          <a:xfrm>
            <a:off x="6096000" y="1309472"/>
            <a:ext cx="5105400" cy="3835400"/>
          </a:xfrm>
          <a:prstGeom prst="rect">
            <a:avLst/>
          </a:prstGeom>
          <a:noFill/>
          <a:ln>
            <a:noFill/>
          </a:ln>
        </p:spPr>
      </p:pic>
      <p:sp>
        <p:nvSpPr>
          <p:cNvPr id="265" name="Google Shape;265;p37"/>
          <p:cNvSpPr txBox="1"/>
          <p:nvPr/>
        </p:nvSpPr>
        <p:spPr>
          <a:xfrm>
            <a:off x="0" y="5557151"/>
            <a:ext cx="12192000" cy="1200329"/>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rgbClr val="FFC000"/>
              </a:buClr>
              <a:buSzPts val="3600"/>
              <a:buFont typeface="Arial"/>
              <a:buNone/>
            </a:pPr>
            <a:r>
              <a:rPr b="1" lang="en-CA" sz="3600">
                <a:solidFill>
                  <a:srgbClr val="FFC000"/>
                </a:solidFill>
                <a:latin typeface="Arial"/>
                <a:ea typeface="Arial"/>
                <a:cs typeface="Arial"/>
                <a:sym typeface="Arial"/>
              </a:rPr>
              <a:t>Can we get something more from video games besides</a:t>
            </a:r>
            <a:r>
              <a:rPr b="1" lang="en-CA" sz="2800">
                <a:solidFill>
                  <a:srgbClr val="FFC000"/>
                </a:solidFill>
                <a:latin typeface="Arial"/>
                <a:ea typeface="Arial"/>
                <a:cs typeface="Arial"/>
                <a:sym typeface="Arial"/>
              </a:rPr>
              <a:t> </a:t>
            </a:r>
            <a:r>
              <a:rPr b="1" lang="en-CA" sz="3600">
                <a:solidFill>
                  <a:srgbClr val="FFC000"/>
                </a:solidFill>
                <a:latin typeface="Arial"/>
                <a:ea typeface="Arial"/>
                <a:cs typeface="Arial"/>
                <a:sym typeface="Arial"/>
              </a:rPr>
              <a:t>“fun?” </a:t>
            </a:r>
            <a:endParaRPr/>
          </a:p>
        </p:txBody>
      </p:sp>
      <p:sp>
        <p:nvSpPr>
          <p:cNvPr id="266" name="Google Shape;266;p37"/>
          <p:cNvSpPr txBox="1"/>
          <p:nvPr/>
        </p:nvSpPr>
        <p:spPr>
          <a:xfrm>
            <a:off x="0" y="319774"/>
            <a:ext cx="9817768" cy="66681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000"/>
              <a:buFont typeface="Calibri"/>
              <a:buNone/>
            </a:pPr>
            <a:r>
              <a:rPr b="1" lang="en-CA" sz="4000">
                <a:solidFill>
                  <a:schemeClr val="lt1"/>
                </a:solidFill>
                <a:latin typeface="Calibri"/>
                <a:ea typeface="Calibri"/>
                <a:cs typeface="Calibri"/>
                <a:sym typeface="Calibri"/>
              </a:rPr>
              <a:t>What do players learn from video games?</a:t>
            </a:r>
            <a:endParaRPr b="1" sz="40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idx="1" type="body"/>
          </p:nvPr>
        </p:nvSpPr>
        <p:spPr>
          <a:xfrm>
            <a:off x="620086" y="1347452"/>
            <a:ext cx="7370617" cy="502863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800"/>
              <a:buChar char="•"/>
            </a:pPr>
            <a:r>
              <a:rPr b="1" lang="en-CA">
                <a:solidFill>
                  <a:srgbClr val="C00000"/>
                </a:solidFill>
              </a:rPr>
              <a:t>Education based games </a:t>
            </a:r>
            <a:r>
              <a:rPr lang="en-CA"/>
              <a:t>often lack ‘fun’ and instead are all about the process. </a:t>
            </a:r>
            <a:endParaRPr/>
          </a:p>
          <a:p>
            <a:pPr indent="-228600" lvl="1" marL="685800" rtl="0" algn="l">
              <a:lnSpc>
                <a:spcPct val="90000"/>
              </a:lnSpc>
              <a:spcBef>
                <a:spcPts val="500"/>
              </a:spcBef>
              <a:spcAft>
                <a:spcPts val="0"/>
              </a:spcAft>
              <a:buClr>
                <a:schemeClr val="dk1"/>
              </a:buClr>
              <a:buSzPts val="2400"/>
              <a:buChar char="•"/>
            </a:pPr>
            <a:r>
              <a:rPr b="1" lang="en-CA"/>
              <a:t>Spell this word!</a:t>
            </a:r>
            <a:endParaRPr/>
          </a:p>
          <a:p>
            <a:pPr indent="-228600" lvl="1" marL="685800" rtl="0" algn="l">
              <a:lnSpc>
                <a:spcPct val="90000"/>
              </a:lnSpc>
              <a:spcBef>
                <a:spcPts val="500"/>
              </a:spcBef>
              <a:spcAft>
                <a:spcPts val="0"/>
              </a:spcAft>
              <a:buClr>
                <a:schemeClr val="dk1"/>
              </a:buClr>
              <a:buSzPts val="2400"/>
              <a:buChar char="•"/>
            </a:pPr>
            <a:r>
              <a:rPr b="1" lang="en-CA"/>
              <a:t>Solve this equation!</a:t>
            </a:r>
            <a:endParaRPr b="1"/>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Entertainment games </a:t>
            </a:r>
            <a:r>
              <a:rPr lang="en-CA"/>
              <a:t>are often only about aesthetics and mostly lack the underlying design that makes you walk away feeling like you learned something.</a:t>
            </a:r>
            <a:endParaRPr/>
          </a:p>
          <a:p>
            <a:pPr indent="-228600" lvl="0" marL="228600" rtl="0" algn="l">
              <a:lnSpc>
                <a:spcPct val="90000"/>
              </a:lnSpc>
              <a:spcBef>
                <a:spcPts val="1000"/>
              </a:spcBef>
              <a:spcAft>
                <a:spcPts val="0"/>
              </a:spcAft>
              <a:buClr>
                <a:schemeClr val="dk1"/>
              </a:buClr>
              <a:buSzPts val="2800"/>
              <a:buChar char="•"/>
            </a:pPr>
            <a:r>
              <a:rPr lang="en-CA"/>
              <a:t>Education games and entertainment games have split so far apart from each other that they’ve mostly lost their ability to use the benefits of each to strengthen each other.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72" name="Google Shape;272;p38"/>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The Dilemma</a:t>
            </a:r>
            <a:endParaRPr b="1" sz="4400">
              <a:solidFill>
                <a:schemeClr val="lt1"/>
              </a:solidFill>
              <a:latin typeface="Calibri"/>
              <a:ea typeface="Calibri"/>
              <a:cs typeface="Calibri"/>
              <a:sym typeface="Calibri"/>
            </a:endParaRPr>
          </a:p>
        </p:txBody>
      </p:sp>
      <p:pic>
        <p:nvPicPr>
          <p:cNvPr id="273" name="Google Shape;273;p38"/>
          <p:cNvPicPr preferRelativeResize="0"/>
          <p:nvPr/>
        </p:nvPicPr>
        <p:blipFill rotWithShape="1">
          <a:blip r:embed="rId3">
            <a:alphaModFix/>
          </a:blip>
          <a:srcRect b="0" l="0" r="0" t="0"/>
          <a:stretch/>
        </p:blipFill>
        <p:spPr>
          <a:xfrm>
            <a:off x="8324333" y="383059"/>
            <a:ext cx="3402228" cy="5103341"/>
          </a:xfrm>
          <a:prstGeom prst="rect">
            <a:avLst/>
          </a:prstGeom>
          <a:noFill/>
          <a:ln cap="flat" cmpd="sng" w="28575">
            <a:solidFill>
              <a:schemeClr val="dk1"/>
            </a:solidFill>
            <a:prstDash val="solid"/>
            <a:round/>
            <a:headEnd len="sm" w="sm" type="none"/>
            <a:tailEnd len="sm" w="sm" type="none"/>
          </a:ln>
        </p:spPr>
      </p:pic>
      <p:sp>
        <p:nvSpPr>
          <p:cNvPr id="274" name="Google Shape;274;p38"/>
          <p:cNvSpPr txBox="1"/>
          <p:nvPr/>
        </p:nvSpPr>
        <p:spPr>
          <a:xfrm>
            <a:off x="7990703" y="5725735"/>
            <a:ext cx="3888259" cy="92333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a:solidFill>
                  <a:schemeClr val="dk1"/>
                </a:solidFill>
                <a:latin typeface="Calibri"/>
                <a:ea typeface="Calibri"/>
                <a:cs typeface="Calibri"/>
                <a:sym typeface="Calibri"/>
              </a:rPr>
              <a:t>Most “learning” in video games is often informal and anecdotal—a nice side effect as opposed to the main goal. </a:t>
            </a:r>
            <a:endParaRPr sz="180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9"/>
          <p:cNvPicPr preferRelativeResize="0"/>
          <p:nvPr>
            <p:ph idx="1" type="body"/>
          </p:nvPr>
        </p:nvPicPr>
        <p:blipFill rotWithShape="1">
          <a:blip r:embed="rId3">
            <a:alphaModFix/>
          </a:blip>
          <a:srcRect b="0" l="0" r="0" t="0"/>
          <a:stretch/>
        </p:blipFill>
        <p:spPr>
          <a:xfrm>
            <a:off x="878227" y="-3997"/>
            <a:ext cx="5741670" cy="6861997"/>
          </a:xfrm>
          <a:prstGeom prst="rect">
            <a:avLst/>
          </a:prstGeom>
          <a:noFill/>
          <a:ln>
            <a:noFill/>
          </a:ln>
        </p:spPr>
      </p:pic>
      <p:sp>
        <p:nvSpPr>
          <p:cNvPr id="280" name="Google Shape;280;p39"/>
          <p:cNvSpPr txBox="1"/>
          <p:nvPr/>
        </p:nvSpPr>
        <p:spPr>
          <a:xfrm>
            <a:off x="7313103" y="364624"/>
            <a:ext cx="4093827" cy="6124754"/>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2800">
                <a:solidFill>
                  <a:schemeClr val="dk1"/>
                </a:solidFill>
                <a:latin typeface="Calibri"/>
                <a:ea typeface="Calibri"/>
                <a:cs typeface="Calibri"/>
                <a:sym typeface="Calibri"/>
              </a:rPr>
              <a:t>A common argument is that games teach you “non-direct” skills like patience, perseverance, and goal-setting.</a:t>
            </a:r>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a:p>
            <a:pPr indent="0" lvl="0" marL="0" marR="0" rtl="0" algn="l">
              <a:spcBef>
                <a:spcPts val="0"/>
              </a:spcBef>
              <a:spcAft>
                <a:spcPts val="0"/>
              </a:spcAft>
              <a:buNone/>
            </a:pPr>
            <a:r>
              <a:rPr lang="en-CA" sz="2800">
                <a:solidFill>
                  <a:schemeClr val="dk1"/>
                </a:solidFill>
                <a:latin typeface="Calibri"/>
                <a:ea typeface="Calibri"/>
                <a:cs typeface="Calibri"/>
                <a:sym typeface="Calibri"/>
              </a:rPr>
              <a:t>The problem is that while these “skills” can often transfer from GAME TO GAME, they are not often transferred to real life—if they do transfer, it’s in superficial ways. </a:t>
            </a:r>
            <a:endParaRPr sz="28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idx="1" type="body"/>
          </p:nvPr>
        </p:nvSpPr>
        <p:spPr>
          <a:xfrm>
            <a:off x="512994" y="1363928"/>
            <a:ext cx="6316173" cy="498744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CA"/>
              <a:t>Video games, when they are successful, are very good at challenging players. They motivate players to persevere and simultaneously teach players how to play. </a:t>
            </a:r>
            <a:endParaRPr b="1"/>
          </a:p>
          <a:p>
            <a:pPr indent="-228600" lvl="0" marL="228600" rtl="0" algn="l">
              <a:lnSpc>
                <a:spcPct val="90000"/>
              </a:lnSpc>
              <a:spcBef>
                <a:spcPts val="1000"/>
              </a:spcBef>
              <a:spcAft>
                <a:spcPts val="0"/>
              </a:spcAft>
              <a:buClr>
                <a:schemeClr val="dk1"/>
              </a:buClr>
              <a:buSzPts val="2800"/>
              <a:buChar char="•"/>
            </a:pPr>
            <a:r>
              <a:rPr lang="en-CA"/>
              <a:t>Gee began his work in video games by identifying thirty-six learning principles that are present in - but not exclusive to - the design of good video games</a:t>
            </a:r>
            <a:endParaRPr/>
          </a:p>
          <a:p>
            <a:pPr indent="-228600" lvl="0" marL="228600" rtl="0" algn="l">
              <a:lnSpc>
                <a:spcPct val="90000"/>
              </a:lnSpc>
              <a:spcBef>
                <a:spcPts val="1000"/>
              </a:spcBef>
              <a:spcAft>
                <a:spcPts val="0"/>
              </a:spcAft>
              <a:buClr>
                <a:schemeClr val="dk1"/>
              </a:buClr>
              <a:buSzPts val="2800"/>
              <a:buChar char="•"/>
            </a:pPr>
            <a:r>
              <a:rPr lang="en-CA"/>
              <a:t>Work focuses on how these learning principles can be applied to the K-12 classroom</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86" name="Google Shape;286;p40"/>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James Paul Gee</a:t>
            </a:r>
            <a:endParaRPr b="1" sz="4400">
              <a:solidFill>
                <a:schemeClr val="lt1"/>
              </a:solidFill>
              <a:latin typeface="Calibri"/>
              <a:ea typeface="Calibri"/>
              <a:cs typeface="Calibri"/>
              <a:sym typeface="Calibri"/>
            </a:endParaRPr>
          </a:p>
        </p:txBody>
      </p:sp>
      <p:pic>
        <p:nvPicPr>
          <p:cNvPr descr="geej" id="287" name="Google Shape;287;p40"/>
          <p:cNvPicPr preferRelativeResize="0"/>
          <p:nvPr/>
        </p:nvPicPr>
        <p:blipFill rotWithShape="1">
          <a:blip r:embed="rId3">
            <a:alphaModFix/>
          </a:blip>
          <a:srcRect b="0" l="0" r="0" t="0"/>
          <a:stretch/>
        </p:blipFill>
        <p:spPr>
          <a:xfrm>
            <a:off x="9144000" y="4032244"/>
            <a:ext cx="2146514" cy="2611570"/>
          </a:xfrm>
          <a:prstGeom prst="rect">
            <a:avLst/>
          </a:prstGeom>
          <a:noFill/>
          <a:ln cap="flat" cmpd="sng" w="9525">
            <a:solidFill>
              <a:schemeClr val="dk1"/>
            </a:solidFill>
            <a:prstDash val="solid"/>
            <a:miter lim="800000"/>
            <a:headEnd len="sm" w="sm" type="none"/>
            <a:tailEnd len="sm" w="sm" type="none"/>
          </a:ln>
        </p:spPr>
      </p:pic>
      <p:pic>
        <p:nvPicPr>
          <p:cNvPr id="288" name="Google Shape;288;p40"/>
          <p:cNvPicPr preferRelativeResize="0"/>
          <p:nvPr/>
        </p:nvPicPr>
        <p:blipFill rotWithShape="1">
          <a:blip r:embed="rId4">
            <a:alphaModFix/>
          </a:blip>
          <a:srcRect b="0" l="0" r="0" t="0"/>
          <a:stretch/>
        </p:blipFill>
        <p:spPr>
          <a:xfrm>
            <a:off x="9555891" y="164757"/>
            <a:ext cx="2336971" cy="3547564"/>
          </a:xfrm>
          <a:prstGeom prst="rect">
            <a:avLst/>
          </a:prstGeom>
          <a:noFill/>
          <a:ln>
            <a:noFill/>
          </a:ln>
        </p:spPr>
      </p:pic>
      <p:pic>
        <p:nvPicPr>
          <p:cNvPr id="289" name="Google Shape;289;p40"/>
          <p:cNvPicPr preferRelativeResize="0"/>
          <p:nvPr/>
        </p:nvPicPr>
        <p:blipFill rotWithShape="1">
          <a:blip r:embed="rId5">
            <a:alphaModFix/>
          </a:blip>
          <a:srcRect b="0" l="0" r="0" t="0"/>
          <a:stretch/>
        </p:blipFill>
        <p:spPr>
          <a:xfrm>
            <a:off x="7241059" y="319467"/>
            <a:ext cx="2150075" cy="32381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1"/>
          <p:cNvSpPr txBox="1"/>
          <p:nvPr>
            <p:ph idx="1" type="body"/>
          </p:nvPr>
        </p:nvSpPr>
        <p:spPr>
          <a:xfrm>
            <a:off x="887627" y="1856435"/>
            <a:ext cx="5628504" cy="359701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Lost in all the talk about violence, addiction and griefing is the idea that video games can actually bring people together to interact, socialize, and cooperate (in a positive way (depending on the game).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95" name="Google Shape;295;p41"/>
          <p:cNvSpPr txBox="1"/>
          <p:nvPr/>
        </p:nvSpPr>
        <p:spPr>
          <a:xfrm>
            <a:off x="1530179" y="5695738"/>
            <a:ext cx="4343400" cy="36671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rPr b="0" lang="en-CA" sz="1800" u="sng">
                <a:solidFill>
                  <a:schemeClr val="hlink"/>
                </a:solidFill>
                <a:latin typeface="Arial"/>
                <a:ea typeface="Arial"/>
                <a:cs typeface="Arial"/>
                <a:sym typeface="Arial"/>
                <a:hlinkClick r:id="rId3"/>
              </a:rPr>
              <a:t>The World of Warcraft family - YouTube</a:t>
            </a:r>
            <a:endParaRPr b="0" sz="1800">
              <a:solidFill>
                <a:schemeClr val="lt1"/>
              </a:solidFill>
              <a:latin typeface="Arial"/>
              <a:ea typeface="Arial"/>
              <a:cs typeface="Arial"/>
              <a:sym typeface="Arial"/>
            </a:endParaRPr>
          </a:p>
        </p:txBody>
      </p:sp>
      <p:pic>
        <p:nvPicPr>
          <p:cNvPr descr="left-4-dead-20081001043153651_640w" id="296" name="Google Shape;296;p41"/>
          <p:cNvPicPr preferRelativeResize="0"/>
          <p:nvPr/>
        </p:nvPicPr>
        <p:blipFill rotWithShape="1">
          <a:blip r:embed="rId4">
            <a:alphaModFix/>
          </a:blip>
          <a:srcRect b="16080" l="0" r="0" t="0"/>
          <a:stretch/>
        </p:blipFill>
        <p:spPr>
          <a:xfrm>
            <a:off x="7505828" y="4568663"/>
            <a:ext cx="3886200" cy="2038350"/>
          </a:xfrm>
          <a:prstGeom prst="rect">
            <a:avLst/>
          </a:prstGeom>
          <a:noFill/>
          <a:ln cap="flat" cmpd="sng" w="19050">
            <a:solidFill>
              <a:srgbClr val="3333FF"/>
            </a:solidFill>
            <a:prstDash val="solid"/>
            <a:miter lim="800000"/>
            <a:headEnd len="sm" w="sm" type="none"/>
            <a:tailEnd len="sm" w="sm" type="none"/>
          </a:ln>
        </p:spPr>
      </p:pic>
      <p:sp>
        <p:nvSpPr>
          <p:cNvPr id="297" name="Google Shape;297;p41"/>
          <p:cNvSpPr txBox="1"/>
          <p:nvPr/>
        </p:nvSpPr>
        <p:spPr>
          <a:xfrm>
            <a:off x="0" y="290985"/>
            <a:ext cx="8089557" cy="1080614"/>
          </a:xfrm>
          <a:prstGeom prst="rect">
            <a:avLst/>
          </a:prstGeom>
          <a:solidFill>
            <a:schemeClr val="dk1"/>
          </a:solid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Informal Learning: Teamwork, Cooperation, and Social Engagement </a:t>
            </a:r>
            <a:endParaRPr b="1" sz="4400">
              <a:solidFill>
                <a:schemeClr val="lt1"/>
              </a:solidFill>
              <a:latin typeface="Calibri"/>
              <a:ea typeface="Calibri"/>
              <a:cs typeface="Calibri"/>
              <a:sym typeface="Calibri"/>
            </a:endParaRPr>
          </a:p>
        </p:txBody>
      </p:sp>
      <p:pic>
        <p:nvPicPr>
          <p:cNvPr id="298" name="Google Shape;298;p41"/>
          <p:cNvPicPr preferRelativeResize="0"/>
          <p:nvPr/>
        </p:nvPicPr>
        <p:blipFill rotWithShape="1">
          <a:blip r:embed="rId5">
            <a:alphaModFix/>
          </a:blip>
          <a:srcRect b="0" l="0" r="0" t="0"/>
          <a:stretch/>
        </p:blipFill>
        <p:spPr>
          <a:xfrm>
            <a:off x="9144000" y="228728"/>
            <a:ext cx="2734833" cy="402561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2" name="Google Shape;102;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03" name="Google Shape;103;p15"/>
          <p:cNvPicPr preferRelativeResize="0"/>
          <p:nvPr/>
        </p:nvPicPr>
        <p:blipFill rotWithShape="1">
          <a:blip r:embed="rId3">
            <a:alphaModFix/>
          </a:blip>
          <a:srcRect b="24064" l="0" r="0" t="0"/>
          <a:stretch/>
        </p:blipFill>
        <p:spPr>
          <a:xfrm>
            <a:off x="0" y="-1"/>
            <a:ext cx="12290854" cy="68580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idx="1" type="body"/>
          </p:nvPr>
        </p:nvSpPr>
        <p:spPr>
          <a:xfrm>
            <a:off x="582779" y="2248928"/>
            <a:ext cx="7620000" cy="3505200"/>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sz="3600"/>
              <a:t>…</a:t>
            </a:r>
            <a:r>
              <a:rPr b="1" lang="en-CA" sz="3600">
                <a:solidFill>
                  <a:srgbClr val="C00000"/>
                </a:solidFill>
              </a:rPr>
              <a:t>influence</a:t>
            </a:r>
            <a:r>
              <a:rPr lang="en-CA" sz="3600">
                <a:solidFill>
                  <a:srgbClr val="00FF00"/>
                </a:solidFill>
              </a:rPr>
              <a:t> </a:t>
            </a:r>
            <a:r>
              <a:rPr lang="en-CA" sz="3600"/>
              <a:t>you to </a:t>
            </a:r>
            <a:r>
              <a:rPr b="1" lang="en-CA" sz="3600">
                <a:solidFill>
                  <a:srgbClr val="C00000"/>
                </a:solidFill>
              </a:rPr>
              <a:t>join a political party</a:t>
            </a:r>
            <a:r>
              <a:rPr lang="en-CA" sz="3600"/>
              <a:t>?</a:t>
            </a:r>
            <a:endParaRPr/>
          </a:p>
          <a:p>
            <a:pPr indent="-228600" lvl="0" marL="228600" rtl="0" algn="l">
              <a:lnSpc>
                <a:spcPct val="90000"/>
              </a:lnSpc>
              <a:spcBef>
                <a:spcPts val="1000"/>
              </a:spcBef>
              <a:spcAft>
                <a:spcPts val="0"/>
              </a:spcAft>
              <a:buClr>
                <a:schemeClr val="dk1"/>
              </a:buClr>
              <a:buSzPct val="100000"/>
              <a:buChar char="•"/>
            </a:pPr>
            <a:r>
              <a:rPr lang="en-CA" sz="3600"/>
              <a:t>…</a:t>
            </a:r>
            <a:r>
              <a:rPr b="1" lang="en-CA" sz="3600">
                <a:solidFill>
                  <a:srgbClr val="002060"/>
                </a:solidFill>
              </a:rPr>
              <a:t>influence </a:t>
            </a:r>
            <a:r>
              <a:rPr lang="en-CA" sz="3600"/>
              <a:t>you to </a:t>
            </a:r>
            <a:r>
              <a:rPr b="1" lang="en-CA" sz="3600">
                <a:solidFill>
                  <a:srgbClr val="002060"/>
                </a:solidFill>
              </a:rPr>
              <a:t>buy a brand</a:t>
            </a:r>
            <a:r>
              <a:rPr lang="en-CA" sz="3600"/>
              <a:t>?</a:t>
            </a:r>
            <a:endParaRPr/>
          </a:p>
          <a:p>
            <a:pPr indent="-228600" lvl="0" marL="228600" rtl="0" algn="l">
              <a:lnSpc>
                <a:spcPct val="90000"/>
              </a:lnSpc>
              <a:spcBef>
                <a:spcPts val="1000"/>
              </a:spcBef>
              <a:spcAft>
                <a:spcPts val="0"/>
              </a:spcAft>
              <a:buClr>
                <a:schemeClr val="dk1"/>
              </a:buClr>
              <a:buSzPct val="100000"/>
              <a:buChar char="•"/>
            </a:pPr>
            <a:r>
              <a:rPr lang="en-CA" sz="3600"/>
              <a:t>…</a:t>
            </a:r>
            <a:r>
              <a:rPr b="1" lang="en-CA" sz="3600">
                <a:solidFill>
                  <a:srgbClr val="008000"/>
                </a:solidFill>
              </a:rPr>
              <a:t>improve</a:t>
            </a:r>
            <a:r>
              <a:rPr lang="en-CA" sz="3600"/>
              <a:t> your </a:t>
            </a:r>
            <a:r>
              <a:rPr b="1" lang="en-CA" sz="3600">
                <a:solidFill>
                  <a:srgbClr val="008000"/>
                </a:solidFill>
              </a:rPr>
              <a:t>knowledge</a:t>
            </a:r>
            <a:r>
              <a:rPr lang="en-CA" sz="3600">
                <a:solidFill>
                  <a:srgbClr val="00FFFF"/>
                </a:solidFill>
              </a:rPr>
              <a:t> </a:t>
            </a:r>
            <a:r>
              <a:rPr lang="en-CA" sz="3600"/>
              <a:t>of school related subjects?</a:t>
            </a:r>
            <a:endParaRPr/>
          </a:p>
          <a:p>
            <a:pPr indent="-228600" lvl="0" marL="228600" rtl="0" algn="l">
              <a:lnSpc>
                <a:spcPct val="90000"/>
              </a:lnSpc>
              <a:spcBef>
                <a:spcPts val="1000"/>
              </a:spcBef>
              <a:spcAft>
                <a:spcPts val="0"/>
              </a:spcAft>
              <a:buClr>
                <a:schemeClr val="dk1"/>
              </a:buClr>
              <a:buSzPct val="100000"/>
              <a:buChar char="•"/>
            </a:pPr>
            <a:r>
              <a:rPr lang="en-CA" sz="3600"/>
              <a:t>…</a:t>
            </a:r>
            <a:r>
              <a:rPr b="1" lang="en-CA" sz="3600">
                <a:solidFill>
                  <a:srgbClr val="996633"/>
                </a:solidFill>
              </a:rPr>
              <a:t>influence</a:t>
            </a:r>
            <a:r>
              <a:rPr lang="en-CA" sz="3600">
                <a:solidFill>
                  <a:srgbClr val="FFFF66"/>
                </a:solidFill>
              </a:rPr>
              <a:t> </a:t>
            </a:r>
            <a:r>
              <a:rPr lang="en-CA" sz="3600"/>
              <a:t>you to make the world a better place through </a:t>
            </a:r>
            <a:r>
              <a:rPr b="1" lang="en-CA" sz="3600">
                <a:solidFill>
                  <a:srgbClr val="996633"/>
                </a:solidFill>
              </a:rPr>
              <a:t>activism and charity</a:t>
            </a:r>
            <a:r>
              <a:rPr lang="en-CA" sz="3600"/>
              <a:t>? </a:t>
            </a:r>
            <a:endParaRPr/>
          </a:p>
        </p:txBody>
      </p:sp>
      <p:sp>
        <p:nvSpPr>
          <p:cNvPr id="304" name="Google Shape;304;p42"/>
          <p:cNvSpPr txBox="1"/>
          <p:nvPr/>
        </p:nvSpPr>
        <p:spPr>
          <a:xfrm>
            <a:off x="0" y="480454"/>
            <a:ext cx="7628238" cy="12330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Calibri"/>
              <a:buNone/>
            </a:pPr>
            <a:r>
              <a:rPr b="1" lang="en-CA" sz="3600">
                <a:solidFill>
                  <a:schemeClr val="lt1"/>
                </a:solidFill>
                <a:latin typeface="Calibri"/>
                <a:ea typeface="Calibri"/>
                <a:cs typeface="Calibri"/>
                <a:sym typeface="Calibri"/>
              </a:rPr>
              <a:t>But what about </a:t>
            </a:r>
            <a:r>
              <a:rPr b="1" lang="en-CA" sz="3600">
                <a:solidFill>
                  <a:srgbClr val="FFC000"/>
                </a:solidFill>
                <a:latin typeface="Calibri"/>
                <a:ea typeface="Calibri"/>
                <a:cs typeface="Calibri"/>
                <a:sym typeface="Calibri"/>
              </a:rPr>
              <a:t>formal </a:t>
            </a:r>
            <a:r>
              <a:rPr b="1" lang="en-CA" sz="3600">
                <a:solidFill>
                  <a:schemeClr val="lt1"/>
                </a:solidFill>
                <a:latin typeface="Calibri"/>
                <a:ea typeface="Calibri"/>
                <a:cs typeface="Calibri"/>
                <a:sym typeface="Calibri"/>
              </a:rPr>
              <a:t>learning?</a:t>
            </a:r>
            <a:br>
              <a:rPr b="1" lang="en-CA" sz="3600">
                <a:solidFill>
                  <a:schemeClr val="lt1"/>
                </a:solidFill>
                <a:latin typeface="Calibri"/>
                <a:ea typeface="Calibri"/>
                <a:cs typeface="Calibri"/>
                <a:sym typeface="Calibri"/>
              </a:rPr>
            </a:br>
            <a:r>
              <a:rPr b="1" lang="en-CA" sz="3600">
                <a:solidFill>
                  <a:schemeClr val="lt1"/>
                </a:solidFill>
                <a:latin typeface="Calibri"/>
                <a:ea typeface="Calibri"/>
                <a:cs typeface="Calibri"/>
                <a:sym typeface="Calibri"/>
              </a:rPr>
              <a:t>For example, can video games… </a:t>
            </a:r>
            <a:endParaRPr/>
          </a:p>
        </p:txBody>
      </p:sp>
      <p:pic>
        <p:nvPicPr>
          <p:cNvPr id="305" name="Google Shape;305;p42"/>
          <p:cNvPicPr preferRelativeResize="0"/>
          <p:nvPr/>
        </p:nvPicPr>
        <p:blipFill rotWithShape="1">
          <a:blip r:embed="rId3">
            <a:alphaModFix/>
          </a:blip>
          <a:srcRect b="0" l="0" r="0" t="0"/>
          <a:stretch/>
        </p:blipFill>
        <p:spPr>
          <a:xfrm>
            <a:off x="8014795" y="1145059"/>
            <a:ext cx="3742272" cy="4460787"/>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descr="Serious_Games_big" id="310" name="Google Shape;310;p43"/>
          <p:cNvPicPr preferRelativeResize="0"/>
          <p:nvPr/>
        </p:nvPicPr>
        <p:blipFill rotWithShape="1">
          <a:blip r:embed="rId3">
            <a:alphaModFix/>
          </a:blip>
          <a:srcRect b="0" l="0" r="0" t="0"/>
          <a:stretch/>
        </p:blipFill>
        <p:spPr>
          <a:xfrm>
            <a:off x="0" y="0"/>
            <a:ext cx="9144000" cy="6888163"/>
          </a:xfrm>
          <a:prstGeom prst="rect">
            <a:avLst/>
          </a:prstGeom>
          <a:noFill/>
          <a:ln>
            <a:noFill/>
          </a:ln>
        </p:spPr>
      </p:pic>
      <p:sp>
        <p:nvSpPr>
          <p:cNvPr id="311" name="Google Shape;311;p43"/>
          <p:cNvSpPr txBox="1"/>
          <p:nvPr/>
        </p:nvSpPr>
        <p:spPr>
          <a:xfrm>
            <a:off x="9384631" y="869949"/>
            <a:ext cx="2418348" cy="3970318"/>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2800">
                <a:solidFill>
                  <a:schemeClr val="dk1"/>
                </a:solidFill>
                <a:latin typeface="Calibri"/>
                <a:ea typeface="Calibri"/>
                <a:cs typeface="Calibri"/>
                <a:sym typeface="Calibri"/>
              </a:rPr>
              <a:t>Landmark book that got the conversation started that video games can be used for something other than fun. </a:t>
            </a:r>
            <a:endParaRPr sz="2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idx="1" type="body"/>
          </p:nvPr>
        </p:nvSpPr>
        <p:spPr>
          <a:xfrm>
            <a:off x="461319" y="1485629"/>
            <a:ext cx="6614984" cy="4876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3200"/>
              <a:buChar char="•"/>
            </a:pPr>
            <a:r>
              <a:rPr b="1" lang="en-CA" sz="3200">
                <a:solidFill>
                  <a:srgbClr val="C00000"/>
                </a:solidFill>
              </a:rPr>
              <a:t>Refers to video games produced, marketed, or used for purposes other than pure entertainment:</a:t>
            </a:r>
            <a:endParaRPr/>
          </a:p>
          <a:p>
            <a:pPr indent="-228600" lvl="1" marL="685800" rtl="0" algn="l">
              <a:lnSpc>
                <a:spcPct val="90000"/>
              </a:lnSpc>
              <a:spcBef>
                <a:spcPts val="500"/>
              </a:spcBef>
              <a:spcAft>
                <a:spcPts val="0"/>
              </a:spcAft>
              <a:buClr>
                <a:schemeClr val="dk1"/>
              </a:buClr>
              <a:buSzPts val="2800"/>
              <a:buChar char="•"/>
            </a:pPr>
            <a:r>
              <a:rPr lang="en-CA" sz="2800"/>
              <a:t>Edutainment </a:t>
            </a:r>
            <a:endParaRPr/>
          </a:p>
          <a:p>
            <a:pPr indent="-228600" lvl="1" marL="685800" rtl="0" algn="l">
              <a:lnSpc>
                <a:spcPct val="90000"/>
              </a:lnSpc>
              <a:spcBef>
                <a:spcPts val="500"/>
              </a:spcBef>
              <a:spcAft>
                <a:spcPts val="0"/>
              </a:spcAft>
              <a:buClr>
                <a:schemeClr val="dk1"/>
              </a:buClr>
              <a:buSzPts val="2800"/>
              <a:buChar char="•"/>
            </a:pPr>
            <a:r>
              <a:rPr lang="en-CA" sz="2800"/>
              <a:t>Political/Military Games</a:t>
            </a:r>
            <a:endParaRPr/>
          </a:p>
          <a:p>
            <a:pPr indent="-228600" lvl="1" marL="685800" rtl="0" algn="l">
              <a:lnSpc>
                <a:spcPct val="90000"/>
              </a:lnSpc>
              <a:spcBef>
                <a:spcPts val="500"/>
              </a:spcBef>
              <a:spcAft>
                <a:spcPts val="0"/>
              </a:spcAft>
              <a:buClr>
                <a:schemeClr val="dk1"/>
              </a:buClr>
              <a:buSzPts val="2800"/>
              <a:buChar char="•"/>
            </a:pPr>
            <a:r>
              <a:rPr lang="en-CA" sz="2800"/>
              <a:t>Advertainment/ Corporate Games</a:t>
            </a:r>
            <a:endParaRPr/>
          </a:p>
          <a:p>
            <a:pPr indent="-228600" lvl="1" marL="685800" rtl="0" algn="l">
              <a:lnSpc>
                <a:spcPct val="90000"/>
              </a:lnSpc>
              <a:spcBef>
                <a:spcPts val="500"/>
              </a:spcBef>
              <a:spcAft>
                <a:spcPts val="0"/>
              </a:spcAft>
              <a:buClr>
                <a:schemeClr val="dk1"/>
              </a:buClr>
              <a:buSzPts val="2800"/>
              <a:buChar char="•"/>
            </a:pPr>
            <a:r>
              <a:rPr lang="en-CA" sz="2800"/>
              <a:t>Games-For-Change</a:t>
            </a:r>
            <a:endParaRPr/>
          </a:p>
          <a:p>
            <a:pPr indent="-228600" lvl="1" marL="685800" rtl="0" algn="l">
              <a:lnSpc>
                <a:spcPct val="90000"/>
              </a:lnSpc>
              <a:spcBef>
                <a:spcPts val="500"/>
              </a:spcBef>
              <a:spcAft>
                <a:spcPts val="0"/>
              </a:spcAft>
              <a:buClr>
                <a:schemeClr val="dk1"/>
              </a:buClr>
              <a:buSzPts val="2800"/>
              <a:buChar char="•"/>
            </a:pPr>
            <a:r>
              <a:rPr lang="en-CA" sz="2800"/>
              <a:t>Health/Therapy Games</a:t>
            </a:r>
            <a:endParaRPr/>
          </a:p>
          <a:p>
            <a:pPr indent="-228600" lvl="1" marL="685800" rtl="0" algn="l">
              <a:lnSpc>
                <a:spcPct val="90000"/>
              </a:lnSpc>
              <a:spcBef>
                <a:spcPts val="500"/>
              </a:spcBef>
              <a:spcAft>
                <a:spcPts val="0"/>
              </a:spcAft>
              <a:buClr>
                <a:schemeClr val="dk1"/>
              </a:buClr>
              <a:buSzPts val="2400"/>
              <a:buFont typeface="Calibri"/>
              <a:buNone/>
            </a:pPr>
            <a:r>
              <a:t/>
            </a:r>
            <a:endParaRPr/>
          </a:p>
        </p:txBody>
      </p:sp>
      <p:sp>
        <p:nvSpPr>
          <p:cNvPr id="317" name="Google Shape;317;p44"/>
          <p:cNvSpPr txBox="1"/>
          <p:nvPr/>
        </p:nvSpPr>
        <p:spPr>
          <a:xfrm>
            <a:off x="0" y="398076"/>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“Serious Games”</a:t>
            </a:r>
            <a:endParaRPr b="1" sz="4400">
              <a:solidFill>
                <a:schemeClr val="lt1"/>
              </a:solidFill>
              <a:latin typeface="Calibri"/>
              <a:ea typeface="Calibri"/>
              <a:cs typeface="Calibri"/>
              <a:sym typeface="Calibri"/>
            </a:endParaRPr>
          </a:p>
        </p:txBody>
      </p:sp>
      <p:pic>
        <p:nvPicPr>
          <p:cNvPr id="318" name="Google Shape;318;p44"/>
          <p:cNvPicPr preferRelativeResize="0"/>
          <p:nvPr/>
        </p:nvPicPr>
        <p:blipFill rotWithShape="1">
          <a:blip r:embed="rId3">
            <a:alphaModFix/>
          </a:blip>
          <a:srcRect b="0" l="0" r="0" t="0"/>
          <a:stretch/>
        </p:blipFill>
        <p:spPr>
          <a:xfrm>
            <a:off x="7463483" y="683611"/>
            <a:ext cx="4409414" cy="5785151"/>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Using games to teach people “stuff” is nothing new; however, video games provide an even more interactive, immersive, and desirable way to teach someone. </a:t>
            </a:r>
            <a:endParaRPr/>
          </a:p>
        </p:txBody>
      </p:sp>
      <p:pic>
        <p:nvPicPr>
          <p:cNvPr descr="monopoly111111" id="324" name="Google Shape;324;p45"/>
          <p:cNvPicPr preferRelativeResize="0"/>
          <p:nvPr/>
        </p:nvPicPr>
        <p:blipFill rotWithShape="1">
          <a:blip r:embed="rId3">
            <a:alphaModFix/>
          </a:blip>
          <a:srcRect b="0" l="0" r="0" t="0"/>
          <a:stretch/>
        </p:blipFill>
        <p:spPr>
          <a:xfrm>
            <a:off x="7140661" y="3459956"/>
            <a:ext cx="4095750" cy="3071813"/>
          </a:xfrm>
          <a:prstGeom prst="rect">
            <a:avLst/>
          </a:prstGeom>
          <a:noFill/>
          <a:ln cap="flat" cmpd="sng" w="12700">
            <a:solidFill>
              <a:schemeClr val="dk1"/>
            </a:solidFill>
            <a:prstDash val="solid"/>
            <a:miter lim="800000"/>
            <a:headEnd len="sm" w="sm" type="none"/>
            <a:tailEnd len="sm" w="sm" type="none"/>
          </a:ln>
        </p:spPr>
      </p:pic>
      <p:pic>
        <p:nvPicPr>
          <p:cNvPr descr="scrabble_box" id="325" name="Google Shape;325;p45"/>
          <p:cNvPicPr preferRelativeResize="0"/>
          <p:nvPr/>
        </p:nvPicPr>
        <p:blipFill rotWithShape="1">
          <a:blip r:embed="rId4">
            <a:alphaModFix/>
          </a:blip>
          <a:srcRect b="0" l="0" r="0" t="0"/>
          <a:stretch/>
        </p:blipFill>
        <p:spPr>
          <a:xfrm>
            <a:off x="838200" y="3814763"/>
            <a:ext cx="4762500" cy="2362200"/>
          </a:xfrm>
          <a:prstGeom prst="rect">
            <a:avLst/>
          </a:prstGeom>
          <a:noFill/>
          <a:ln cap="flat" cmpd="sng" w="19050">
            <a:solidFill>
              <a:schemeClr val="dk1"/>
            </a:solidFill>
            <a:prstDash val="solid"/>
            <a:miter lim="800000"/>
            <a:headEnd len="sm" w="sm" type="none"/>
            <a:tailEnd len="sm" w="sm" type="none"/>
          </a:ln>
        </p:spPr>
      </p:pic>
      <p:sp>
        <p:nvSpPr>
          <p:cNvPr id="326" name="Google Shape;326;p45"/>
          <p:cNvSpPr txBox="1"/>
          <p:nvPr/>
        </p:nvSpPr>
        <p:spPr>
          <a:xfrm>
            <a:off x="4634" y="484188"/>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Traditional Games</a:t>
            </a:r>
            <a:endParaRPr b="1" sz="4400">
              <a:solidFill>
                <a:schemeClr val="l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idx="1" type="body"/>
          </p:nvPr>
        </p:nvSpPr>
        <p:spPr>
          <a:xfrm>
            <a:off x="640491" y="1644392"/>
            <a:ext cx="6518189" cy="4706981"/>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rgbClr val="C00000"/>
              </a:buClr>
              <a:buSzPct val="100000"/>
              <a:buChar char="•"/>
            </a:pPr>
            <a:r>
              <a:rPr b="1" lang="en-CA" sz="3200">
                <a:solidFill>
                  <a:srgbClr val="C00000"/>
                </a:solidFill>
              </a:rPr>
              <a:t>Commercial educational video games</a:t>
            </a:r>
            <a:endParaRPr/>
          </a:p>
          <a:p>
            <a:pPr indent="-228600" lvl="1" marL="685800" rtl="0" algn="l">
              <a:lnSpc>
                <a:spcPct val="90000"/>
              </a:lnSpc>
              <a:spcBef>
                <a:spcPts val="500"/>
              </a:spcBef>
              <a:spcAft>
                <a:spcPts val="0"/>
              </a:spcAft>
              <a:buClr>
                <a:schemeClr val="dk1"/>
              </a:buClr>
              <a:buSzPct val="100000"/>
              <a:buChar char="•"/>
            </a:pPr>
            <a:r>
              <a:rPr lang="en-CA"/>
              <a:t>Focuses on teaching the player a specific skill: algebra, spelling, problem solving, among others.</a:t>
            </a:r>
            <a:endParaRPr/>
          </a:p>
          <a:p>
            <a:pPr indent="-228600" lvl="0" marL="228600" rtl="0" algn="l">
              <a:lnSpc>
                <a:spcPct val="90000"/>
              </a:lnSpc>
              <a:spcBef>
                <a:spcPts val="1000"/>
              </a:spcBef>
              <a:spcAft>
                <a:spcPts val="0"/>
              </a:spcAft>
              <a:buClr>
                <a:schemeClr val="dk1"/>
              </a:buClr>
              <a:buSzPct val="100000"/>
              <a:buChar char="•"/>
            </a:pPr>
            <a:r>
              <a:rPr lang="en-CA"/>
              <a:t>Regarding “brain training” games: transferability is unproven—meaning </a:t>
            </a:r>
            <a:r>
              <a:rPr b="1" lang="en-CA"/>
              <a:t>just because you’re great at the memory game doesn’t mean you you’ll always remember  where you put your car keys.</a:t>
            </a:r>
            <a:r>
              <a:rPr lang="en-CA"/>
              <a:t> </a:t>
            </a:r>
            <a:endParaRPr/>
          </a:p>
          <a:p>
            <a:pPr indent="-228600" lvl="0" marL="228600" rtl="0" algn="l">
              <a:lnSpc>
                <a:spcPct val="90000"/>
              </a:lnSpc>
              <a:spcBef>
                <a:spcPts val="1000"/>
              </a:spcBef>
              <a:spcAft>
                <a:spcPts val="0"/>
              </a:spcAft>
              <a:buClr>
                <a:schemeClr val="dk1"/>
              </a:buClr>
              <a:buSzPct val="100000"/>
              <a:buChar char="•"/>
            </a:pPr>
            <a:r>
              <a:rPr lang="en-CA"/>
              <a:t>In fact, exercise and socialization are proven to have more impact on cognitive development. </a:t>
            </a:r>
            <a:endParaRPr/>
          </a:p>
        </p:txBody>
      </p:sp>
      <p:sp>
        <p:nvSpPr>
          <p:cNvPr id="332" name="Google Shape;332;p46"/>
          <p:cNvSpPr txBox="1"/>
          <p:nvPr/>
        </p:nvSpPr>
        <p:spPr>
          <a:xfrm>
            <a:off x="15445" y="431028"/>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Edutainment: Two Types</a:t>
            </a:r>
            <a:endParaRPr b="1" sz="4400">
              <a:solidFill>
                <a:schemeClr val="lt1"/>
              </a:solidFill>
              <a:latin typeface="Calibri"/>
              <a:ea typeface="Calibri"/>
              <a:cs typeface="Calibri"/>
              <a:sym typeface="Calibri"/>
            </a:endParaRPr>
          </a:p>
        </p:txBody>
      </p:sp>
      <p:pic>
        <p:nvPicPr>
          <p:cNvPr id="333" name="Google Shape;333;p46"/>
          <p:cNvPicPr preferRelativeResize="0"/>
          <p:nvPr/>
        </p:nvPicPr>
        <p:blipFill rotWithShape="1">
          <a:blip r:embed="rId3">
            <a:alphaModFix/>
          </a:blip>
          <a:srcRect b="0" l="0" r="0" t="0"/>
          <a:stretch/>
        </p:blipFill>
        <p:spPr>
          <a:xfrm>
            <a:off x="7692082" y="350110"/>
            <a:ext cx="4008960" cy="5725296"/>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39" name="Google Shape;339;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cdatr9" id="340" name="Google Shape;340;p47"/>
          <p:cNvPicPr preferRelativeResize="0"/>
          <p:nvPr/>
        </p:nvPicPr>
        <p:blipFill rotWithShape="1">
          <a:blip r:embed="rId3">
            <a:alphaModFix/>
          </a:blip>
          <a:srcRect b="0" l="0" r="0" t="0"/>
          <a:stretch/>
        </p:blipFill>
        <p:spPr>
          <a:xfrm>
            <a:off x="0" y="3389377"/>
            <a:ext cx="2623179" cy="3536092"/>
          </a:xfrm>
          <a:prstGeom prst="rect">
            <a:avLst/>
          </a:prstGeom>
          <a:noFill/>
          <a:ln>
            <a:noFill/>
          </a:ln>
        </p:spPr>
      </p:pic>
      <p:pic>
        <p:nvPicPr>
          <p:cNvPr descr="nddid2" id="341" name="Google Shape;341;p47"/>
          <p:cNvPicPr preferRelativeResize="0"/>
          <p:nvPr/>
        </p:nvPicPr>
        <p:blipFill rotWithShape="1">
          <a:blip r:embed="rId4">
            <a:alphaModFix/>
          </a:blip>
          <a:srcRect b="0" l="0" r="0" t="0"/>
          <a:stretch/>
        </p:blipFill>
        <p:spPr>
          <a:xfrm>
            <a:off x="0" y="0"/>
            <a:ext cx="2619181" cy="3513798"/>
          </a:xfrm>
          <a:prstGeom prst="rect">
            <a:avLst/>
          </a:prstGeom>
          <a:noFill/>
          <a:ln>
            <a:noFill/>
          </a:ln>
        </p:spPr>
      </p:pic>
      <p:pic>
        <p:nvPicPr>
          <p:cNvPr descr="1206-Math-Graphic" id="342" name="Google Shape;342;p47"/>
          <p:cNvPicPr preferRelativeResize="0"/>
          <p:nvPr/>
        </p:nvPicPr>
        <p:blipFill rotWithShape="1">
          <a:blip r:embed="rId5">
            <a:alphaModFix/>
          </a:blip>
          <a:srcRect b="0" l="0" r="0" t="0"/>
          <a:stretch/>
        </p:blipFill>
        <p:spPr>
          <a:xfrm>
            <a:off x="7386638" y="0"/>
            <a:ext cx="4805362" cy="6858000"/>
          </a:xfrm>
          <a:prstGeom prst="rect">
            <a:avLst/>
          </a:prstGeom>
          <a:noFill/>
          <a:ln>
            <a:noFill/>
          </a:ln>
        </p:spPr>
      </p:pic>
      <p:pic>
        <p:nvPicPr>
          <p:cNvPr id="343" name="Google Shape;343;p47"/>
          <p:cNvPicPr preferRelativeResize="0"/>
          <p:nvPr/>
        </p:nvPicPr>
        <p:blipFill rotWithShape="1">
          <a:blip r:embed="rId6">
            <a:alphaModFix/>
          </a:blip>
          <a:srcRect b="0" l="0" r="0" t="0"/>
          <a:stretch/>
        </p:blipFill>
        <p:spPr>
          <a:xfrm>
            <a:off x="2619181" y="0"/>
            <a:ext cx="4875355" cy="6858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349" name="Google Shape;349;p48"/>
          <p:cNvPicPr preferRelativeResize="0"/>
          <p:nvPr/>
        </p:nvPicPr>
        <p:blipFill rotWithShape="1">
          <a:blip r:embed="rId3">
            <a:alphaModFix/>
          </a:blip>
          <a:srcRect b="0" l="0" r="0" t="0"/>
          <a:stretch/>
        </p:blipFill>
        <p:spPr>
          <a:xfrm>
            <a:off x="0" y="0"/>
            <a:ext cx="11670047" cy="695523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9"/>
          <p:cNvPicPr preferRelativeResize="0"/>
          <p:nvPr>
            <p:ph idx="1" type="body"/>
          </p:nvPr>
        </p:nvPicPr>
        <p:blipFill rotWithShape="1">
          <a:blip r:embed="rId3">
            <a:alphaModFix/>
          </a:blip>
          <a:srcRect b="0" l="0" r="0" t="0"/>
          <a:stretch/>
        </p:blipFill>
        <p:spPr>
          <a:xfrm>
            <a:off x="0" y="1318859"/>
            <a:ext cx="8530389" cy="5539141"/>
          </a:xfrm>
          <a:prstGeom prst="rect">
            <a:avLst/>
          </a:prstGeom>
          <a:noFill/>
          <a:ln>
            <a:noFill/>
          </a:ln>
        </p:spPr>
      </p:pic>
      <p:sp>
        <p:nvSpPr>
          <p:cNvPr id="355" name="Google Shape;355;p49"/>
          <p:cNvSpPr txBox="1"/>
          <p:nvPr/>
        </p:nvSpPr>
        <p:spPr>
          <a:xfrm>
            <a:off x="111698" y="418997"/>
            <a:ext cx="8563070" cy="771696"/>
          </a:xfrm>
          <a:prstGeom prst="rect">
            <a:avLst/>
          </a:prstGeom>
          <a:solidFill>
            <a:schemeClr val="dk1"/>
          </a:solidFill>
          <a:ln>
            <a:noFill/>
          </a:ln>
        </p:spPr>
        <p:txBody>
          <a:bodyPr anchorCtr="0" anchor="ctr" bIns="45700" lIns="91425" spcFirstLastPara="1" rIns="91425" wrap="square" tIns="45700">
            <a:normAutofit fontScale="750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5900">
                <a:solidFill>
                  <a:schemeClr val="lt1"/>
                </a:solidFill>
                <a:latin typeface="Calibri"/>
                <a:ea typeface="Calibri"/>
                <a:cs typeface="Calibri"/>
                <a:sym typeface="Calibri"/>
              </a:rPr>
              <a:t>Edutainment Apps are all the Rage</a:t>
            </a:r>
            <a:endParaRPr b="1" sz="4400">
              <a:solidFill>
                <a:schemeClr val="lt1"/>
              </a:solidFill>
              <a:latin typeface="Calibri"/>
              <a:ea typeface="Calibri"/>
              <a:cs typeface="Calibri"/>
              <a:sym typeface="Calibri"/>
            </a:endParaRPr>
          </a:p>
        </p:txBody>
      </p:sp>
      <p:sp>
        <p:nvSpPr>
          <p:cNvPr id="356" name="Google Shape;356;p49"/>
          <p:cNvSpPr txBox="1"/>
          <p:nvPr/>
        </p:nvSpPr>
        <p:spPr>
          <a:xfrm>
            <a:off x="9204158" y="629317"/>
            <a:ext cx="2418348" cy="5693866"/>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2800">
                <a:solidFill>
                  <a:schemeClr val="dk1"/>
                </a:solidFill>
                <a:latin typeface="Calibri"/>
                <a:ea typeface="Calibri"/>
                <a:cs typeface="Calibri"/>
                <a:sym typeface="Calibri"/>
              </a:rPr>
              <a:t>The Ontario College of Teachers has its own magazine—Professionally Speaking—where they showcase the latest edutainment, complete with reviews. </a:t>
            </a:r>
            <a:endParaRPr sz="280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62" name="Google Shape;362;p5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typing-of-the-dead" id="363" name="Google Shape;363;p50"/>
          <p:cNvPicPr preferRelativeResize="0"/>
          <p:nvPr/>
        </p:nvPicPr>
        <p:blipFill rotWithShape="1">
          <a:blip r:embed="rId3">
            <a:alphaModFix/>
          </a:blip>
          <a:srcRect b="0" l="0" r="0" t="0"/>
          <a:stretch/>
        </p:blipFill>
        <p:spPr>
          <a:xfrm>
            <a:off x="0" y="0"/>
            <a:ext cx="9144000" cy="6858000"/>
          </a:xfrm>
          <a:prstGeom prst="rect">
            <a:avLst/>
          </a:prstGeom>
          <a:noFill/>
          <a:ln>
            <a:noFill/>
          </a:ln>
        </p:spPr>
      </p:pic>
      <p:pic>
        <p:nvPicPr>
          <p:cNvPr descr="ttotd_packshot" id="364" name="Google Shape;364;p50"/>
          <p:cNvPicPr preferRelativeResize="0"/>
          <p:nvPr/>
        </p:nvPicPr>
        <p:blipFill rotWithShape="1">
          <a:blip r:embed="rId4">
            <a:alphaModFix/>
          </a:blip>
          <a:srcRect b="0" l="0" r="0" t="0"/>
          <a:stretch/>
        </p:blipFill>
        <p:spPr>
          <a:xfrm>
            <a:off x="9393326" y="32868"/>
            <a:ext cx="2670043" cy="3160389"/>
          </a:xfrm>
          <a:prstGeom prst="rect">
            <a:avLst/>
          </a:prstGeom>
          <a:noFill/>
          <a:ln cap="flat" cmpd="sng" w="9525">
            <a:solidFill>
              <a:schemeClr val="lt1"/>
            </a:solidFill>
            <a:prstDash val="solid"/>
            <a:miter lim="800000"/>
            <a:headEnd len="sm" w="sm" type="none"/>
            <a:tailEnd len="sm" w="sm" type="none"/>
          </a:ln>
        </p:spPr>
      </p:pic>
      <p:sp>
        <p:nvSpPr>
          <p:cNvPr id="365" name="Google Shape;365;p50"/>
          <p:cNvSpPr txBox="1"/>
          <p:nvPr/>
        </p:nvSpPr>
        <p:spPr>
          <a:xfrm>
            <a:off x="9393326" y="3654425"/>
            <a:ext cx="2667000" cy="2657475"/>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400"/>
              <a:buFont typeface="Arial"/>
              <a:buNone/>
            </a:pPr>
            <a:r>
              <a:rPr b="1" lang="en-CA" sz="2400">
                <a:solidFill>
                  <a:schemeClr val="lt1"/>
                </a:solidFill>
                <a:latin typeface="Arial"/>
                <a:ea typeface="Arial"/>
                <a:cs typeface="Arial"/>
                <a:sym typeface="Arial"/>
              </a:rPr>
              <a:t>Screenshot from </a:t>
            </a:r>
            <a:r>
              <a:rPr b="1" i="1" lang="en-CA" sz="2400">
                <a:solidFill>
                  <a:schemeClr val="lt1"/>
                </a:solidFill>
                <a:latin typeface="Arial"/>
                <a:ea typeface="Arial"/>
                <a:cs typeface="Arial"/>
                <a:sym typeface="Arial"/>
              </a:rPr>
              <a:t>The Typing of The Dead—a</a:t>
            </a:r>
            <a:r>
              <a:rPr b="1" lang="en-CA" sz="2400">
                <a:solidFill>
                  <a:schemeClr val="lt1"/>
                </a:solidFill>
                <a:latin typeface="Arial"/>
                <a:ea typeface="Arial"/>
                <a:cs typeface="Arial"/>
                <a:sym typeface="Arial"/>
              </a:rPr>
              <a:t> game designed to better your typing skills—cool!</a:t>
            </a:r>
            <a:r>
              <a:rPr b="0" lang="en-CA" sz="1800">
                <a:solidFill>
                  <a:schemeClr val="dk1"/>
                </a:solidFill>
                <a:latin typeface="Arial"/>
                <a:ea typeface="Arial"/>
                <a:cs typeface="Arial"/>
                <a:sym typeface="Arial"/>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descr="L10703496" id="370" name="Google Shape;370;p51"/>
          <p:cNvPicPr preferRelativeResize="0"/>
          <p:nvPr/>
        </p:nvPicPr>
        <p:blipFill rotWithShape="1">
          <a:blip r:embed="rId3">
            <a:alphaModFix/>
          </a:blip>
          <a:srcRect b="0" l="0" r="0" t="0"/>
          <a:stretch/>
        </p:blipFill>
        <p:spPr>
          <a:xfrm>
            <a:off x="706394" y="0"/>
            <a:ext cx="4827588" cy="6858000"/>
          </a:xfrm>
          <a:prstGeom prst="rect">
            <a:avLst/>
          </a:prstGeom>
          <a:noFill/>
          <a:ln>
            <a:noFill/>
          </a:ln>
        </p:spPr>
      </p:pic>
      <p:pic>
        <p:nvPicPr>
          <p:cNvPr descr="bigbrainacademywii" id="371" name="Google Shape;371;p51"/>
          <p:cNvPicPr preferRelativeResize="0"/>
          <p:nvPr/>
        </p:nvPicPr>
        <p:blipFill rotWithShape="1">
          <a:blip r:embed="rId4">
            <a:alphaModFix/>
          </a:blip>
          <a:srcRect b="0" l="0" r="0" t="0"/>
          <a:stretch/>
        </p:blipFill>
        <p:spPr>
          <a:xfrm>
            <a:off x="6382265" y="0"/>
            <a:ext cx="46482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6"/>
          <p:cNvPicPr preferRelativeResize="0"/>
          <p:nvPr/>
        </p:nvPicPr>
        <p:blipFill rotWithShape="1">
          <a:blip r:embed="rId3">
            <a:alphaModFix/>
          </a:blip>
          <a:srcRect b="11458" l="24596" r="6249" t="23958"/>
          <a:stretch/>
        </p:blipFill>
        <p:spPr>
          <a:xfrm>
            <a:off x="0" y="-6350"/>
            <a:ext cx="9144000" cy="6864350"/>
          </a:xfrm>
          <a:prstGeom prst="rect">
            <a:avLst/>
          </a:prstGeom>
          <a:noFill/>
          <a:ln>
            <a:noFill/>
          </a:ln>
        </p:spPr>
      </p:pic>
      <p:sp>
        <p:nvSpPr>
          <p:cNvPr id="109" name="Google Shape;109;p16"/>
          <p:cNvSpPr txBox="1"/>
          <p:nvPr/>
        </p:nvSpPr>
        <p:spPr>
          <a:xfrm>
            <a:off x="9336505" y="425003"/>
            <a:ext cx="2855495" cy="6001643"/>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CA" sz="2400" u="none" cap="none" strike="noStrike">
                <a:solidFill>
                  <a:schemeClr val="dk1"/>
                </a:solidFill>
                <a:latin typeface="Calibri"/>
                <a:ea typeface="Calibri"/>
                <a:cs typeface="Calibri"/>
                <a:sym typeface="Calibri"/>
              </a:rPr>
              <a:t>It’s easy to make fun of this stuff; however for those of us who have actually been in love/a long term relationship, this tale is both tragic and heartbreaking. </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CA" sz="2400">
                <a:solidFill>
                  <a:schemeClr val="dk1"/>
                </a:solidFill>
                <a:latin typeface="Calibri"/>
                <a:ea typeface="Calibri"/>
                <a:cs typeface="Calibri"/>
                <a:sym typeface="Calibri"/>
              </a:rPr>
              <a:t>The line that always gets me is ‘I am not in love with him anymore but I do love him’—the sense of being trapped is palpable.  </a:t>
            </a:r>
            <a:endParaRPr sz="24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2"/>
          <p:cNvSpPr txBox="1"/>
          <p:nvPr>
            <p:ph idx="1" type="body"/>
          </p:nvPr>
        </p:nvSpPr>
        <p:spPr>
          <a:xfrm>
            <a:off x="302741" y="1694183"/>
            <a:ext cx="7276070" cy="453362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Players travel through time to collect clues and warrants necessary to capture Carmen Sandiego or one of her henchmen. </a:t>
            </a:r>
            <a:endParaRPr/>
          </a:p>
          <a:p>
            <a:pPr indent="-228600" lvl="0" marL="228600" rtl="0" algn="l">
              <a:lnSpc>
                <a:spcPct val="90000"/>
              </a:lnSpc>
              <a:spcBef>
                <a:spcPts val="1000"/>
              </a:spcBef>
              <a:spcAft>
                <a:spcPts val="0"/>
              </a:spcAft>
              <a:buClr>
                <a:schemeClr val="dk1"/>
              </a:buClr>
              <a:buSzPts val="2800"/>
              <a:buChar char="•"/>
            </a:pPr>
            <a:r>
              <a:rPr lang="en-CA"/>
              <a:t>The goal of this game is to track Carmen's villains through history and arrest them and ultimately arrest Carmen herself.</a:t>
            </a:r>
            <a:endParaRPr/>
          </a:p>
          <a:p>
            <a:pPr indent="-228600" lvl="0" marL="228600" rtl="0" algn="l">
              <a:lnSpc>
                <a:spcPct val="90000"/>
              </a:lnSpc>
              <a:spcBef>
                <a:spcPts val="1000"/>
              </a:spcBef>
              <a:spcAft>
                <a:spcPts val="0"/>
              </a:spcAft>
              <a:buClr>
                <a:schemeClr val="dk1"/>
              </a:buClr>
              <a:buSzPts val="2800"/>
              <a:buChar char="•"/>
            </a:pPr>
            <a:r>
              <a:rPr lang="en-CA"/>
              <a:t>Kind of like Doctor Who</a:t>
            </a:r>
            <a:endParaRPr/>
          </a:p>
          <a:p>
            <a:pPr indent="-228600" lvl="0" marL="228600" rtl="0" algn="l">
              <a:lnSpc>
                <a:spcPct val="90000"/>
              </a:lnSpc>
              <a:spcBef>
                <a:spcPts val="1000"/>
              </a:spcBef>
              <a:spcAft>
                <a:spcPts val="0"/>
              </a:spcAft>
              <a:buClr>
                <a:schemeClr val="dk1"/>
              </a:buClr>
              <a:buSzPts val="2800"/>
              <a:buChar char="•"/>
            </a:pPr>
            <a:r>
              <a:rPr lang="en-CA"/>
              <a:t>Game ends when all 80 villains are captured</a:t>
            </a:r>
            <a:endParaRPr/>
          </a:p>
          <a:p>
            <a:pPr indent="-228600" lvl="0" marL="228600" rtl="0" algn="l">
              <a:lnSpc>
                <a:spcPct val="90000"/>
              </a:lnSpc>
              <a:spcBef>
                <a:spcPts val="1000"/>
              </a:spcBef>
              <a:spcAft>
                <a:spcPts val="0"/>
              </a:spcAft>
              <a:buClr>
                <a:schemeClr val="dk1"/>
              </a:buClr>
              <a:buSzPts val="2800"/>
              <a:buChar char="•"/>
            </a:pPr>
            <a:r>
              <a:rPr lang="en-CA"/>
              <a:t>Game came with the New American Desk Encyclopedia and 28 page instruction manual.  </a:t>
            </a:r>
            <a:br>
              <a:rPr lang="en-CA"/>
            </a:br>
            <a:endParaRPr/>
          </a:p>
        </p:txBody>
      </p:sp>
      <p:sp>
        <p:nvSpPr>
          <p:cNvPr id="377" name="Google Shape;377;p52"/>
          <p:cNvSpPr txBox="1"/>
          <p:nvPr/>
        </p:nvSpPr>
        <p:spPr>
          <a:xfrm>
            <a:off x="0" y="355622"/>
            <a:ext cx="7801232" cy="104480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Calibri"/>
              <a:buNone/>
            </a:pPr>
            <a:r>
              <a:rPr b="1" lang="en-CA" sz="3200">
                <a:solidFill>
                  <a:schemeClr val="lt1"/>
                </a:solidFill>
                <a:latin typeface="Calibri"/>
                <a:ea typeface="Calibri"/>
                <a:cs typeface="Calibri"/>
                <a:sym typeface="Calibri"/>
              </a:rPr>
              <a:t>Where In Time Is Carmen Sandiego? (1989)</a:t>
            </a:r>
            <a:endParaRPr b="1" sz="3200">
              <a:solidFill>
                <a:schemeClr val="lt1"/>
              </a:solidFill>
              <a:latin typeface="Calibri"/>
              <a:ea typeface="Calibri"/>
              <a:cs typeface="Calibri"/>
              <a:sym typeface="Calibri"/>
            </a:endParaRPr>
          </a:p>
        </p:txBody>
      </p:sp>
      <p:pic>
        <p:nvPicPr>
          <p:cNvPr id="378" name="Google Shape;378;p52"/>
          <p:cNvPicPr preferRelativeResize="0"/>
          <p:nvPr/>
        </p:nvPicPr>
        <p:blipFill rotWithShape="1">
          <a:blip r:embed="rId3">
            <a:alphaModFix/>
          </a:blip>
          <a:srcRect b="0" l="0" r="0" t="0"/>
          <a:stretch/>
        </p:blipFill>
        <p:spPr>
          <a:xfrm>
            <a:off x="8371782" y="189642"/>
            <a:ext cx="2889342" cy="3360866"/>
          </a:xfrm>
          <a:prstGeom prst="rect">
            <a:avLst/>
          </a:prstGeom>
          <a:noFill/>
          <a:ln cap="flat" cmpd="sng" w="38100">
            <a:solidFill>
              <a:schemeClr val="dk1"/>
            </a:solidFill>
            <a:prstDash val="solid"/>
            <a:round/>
            <a:headEnd len="sm" w="sm" type="none"/>
            <a:tailEnd len="sm" w="sm" type="none"/>
          </a:ln>
        </p:spPr>
      </p:pic>
      <p:pic>
        <p:nvPicPr>
          <p:cNvPr id="379" name="Google Shape;379;p52"/>
          <p:cNvPicPr preferRelativeResize="0"/>
          <p:nvPr/>
        </p:nvPicPr>
        <p:blipFill rotWithShape="1">
          <a:blip r:embed="rId4">
            <a:alphaModFix/>
          </a:blip>
          <a:srcRect b="0" l="0" r="0" t="0"/>
          <a:stretch/>
        </p:blipFill>
        <p:spPr>
          <a:xfrm>
            <a:off x="7967919" y="3942836"/>
            <a:ext cx="3614481" cy="2536478"/>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53"/>
          <p:cNvPicPr preferRelativeResize="0"/>
          <p:nvPr/>
        </p:nvPicPr>
        <p:blipFill rotWithShape="1">
          <a:blip r:embed="rId3">
            <a:alphaModFix/>
          </a:blip>
          <a:srcRect b="23958" l="0" r="39063" t="20833"/>
          <a:stretch/>
        </p:blipFill>
        <p:spPr>
          <a:xfrm>
            <a:off x="2957384" y="22225"/>
            <a:ext cx="9144000" cy="6213475"/>
          </a:xfrm>
          <a:prstGeom prst="rect">
            <a:avLst/>
          </a:prstGeom>
          <a:noFill/>
          <a:ln>
            <a:noFill/>
          </a:ln>
        </p:spPr>
      </p:pic>
      <p:pic>
        <p:nvPicPr>
          <p:cNvPr id="385" name="Google Shape;385;p53"/>
          <p:cNvPicPr preferRelativeResize="0"/>
          <p:nvPr/>
        </p:nvPicPr>
        <p:blipFill rotWithShape="1">
          <a:blip r:embed="rId4">
            <a:alphaModFix/>
          </a:blip>
          <a:srcRect b="16628" l="29723" r="36754" t="60381"/>
          <a:stretch/>
        </p:blipFill>
        <p:spPr>
          <a:xfrm>
            <a:off x="0" y="4416168"/>
            <a:ext cx="4714875" cy="2425700"/>
          </a:xfrm>
          <a:prstGeom prst="rect">
            <a:avLst/>
          </a:prstGeom>
          <a:noFill/>
          <a:ln cap="flat" cmpd="sng" w="9525">
            <a:solidFill>
              <a:schemeClr val="dk1"/>
            </a:solidFill>
            <a:prstDash val="solid"/>
            <a:miter lim="800000"/>
            <a:headEnd len="sm" w="sm" type="none"/>
            <a:tailEnd len="sm" w="sm" type="none"/>
          </a:ln>
        </p:spPr>
      </p:pic>
      <p:sp>
        <p:nvSpPr>
          <p:cNvPr id="386" name="Google Shape;386;p53"/>
          <p:cNvSpPr txBox="1"/>
          <p:nvPr/>
        </p:nvSpPr>
        <p:spPr>
          <a:xfrm>
            <a:off x="8686800" y="6350665"/>
            <a:ext cx="2590800" cy="3762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5"/>
              </a:rPr>
              <a:t>Birth Control Brigade</a:t>
            </a:r>
            <a:endParaRPr b="0" sz="1800">
              <a:solidFill>
                <a:schemeClr val="dk1"/>
              </a:solidFill>
              <a:latin typeface="Arial"/>
              <a:ea typeface="Arial"/>
              <a:cs typeface="Arial"/>
              <a:sym typeface="Arial"/>
            </a:endParaRPr>
          </a:p>
        </p:txBody>
      </p:sp>
      <p:sp>
        <p:nvSpPr>
          <p:cNvPr id="387" name="Google Shape;387;p53"/>
          <p:cNvSpPr txBox="1"/>
          <p:nvPr/>
        </p:nvSpPr>
        <p:spPr>
          <a:xfrm>
            <a:off x="269518" y="664925"/>
            <a:ext cx="2418348" cy="3108543"/>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2800">
                <a:solidFill>
                  <a:schemeClr val="dk1"/>
                </a:solidFill>
                <a:latin typeface="Calibri"/>
                <a:ea typeface="Calibri"/>
                <a:cs typeface="Calibri"/>
                <a:sym typeface="Calibri"/>
              </a:rPr>
              <a:t>I played this poorly designed game; I didn’t learn much about birth control…</a:t>
            </a:r>
            <a:endParaRPr sz="2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4"/>
          <p:cNvSpPr txBox="1"/>
          <p:nvPr>
            <p:ph idx="1" type="body"/>
          </p:nvPr>
        </p:nvSpPr>
        <p:spPr>
          <a:xfrm>
            <a:off x="302741" y="1694183"/>
            <a:ext cx="5109518" cy="453362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Used haphazardly for education</a:t>
            </a:r>
            <a:endParaRPr/>
          </a:p>
          <a:p>
            <a:pPr indent="-228600" lvl="0" marL="228600" rtl="0" algn="l">
              <a:lnSpc>
                <a:spcPct val="90000"/>
              </a:lnSpc>
              <a:spcBef>
                <a:spcPts val="1000"/>
              </a:spcBef>
              <a:spcAft>
                <a:spcPts val="0"/>
              </a:spcAft>
              <a:buClr>
                <a:schemeClr val="dk1"/>
              </a:buClr>
              <a:buSzPts val="2800"/>
              <a:buChar char="•"/>
            </a:pPr>
            <a:r>
              <a:rPr lang="en-CA"/>
              <a:t>Rarely focus on teaching skills mapped to a curriculum</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Weakness: </a:t>
            </a:r>
            <a:r>
              <a:rPr lang="en-CA"/>
              <a:t>educational goals are indirect rather than direct</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Strength</a:t>
            </a:r>
            <a:r>
              <a:rPr lang="en-CA"/>
              <a:t>: high player motivation</a:t>
            </a:r>
            <a:endParaRPr/>
          </a:p>
          <a:p>
            <a:pPr indent="-228600" lvl="1" marL="685800" rtl="0" algn="l">
              <a:lnSpc>
                <a:spcPct val="90000"/>
              </a:lnSpc>
              <a:spcBef>
                <a:spcPts val="500"/>
              </a:spcBef>
              <a:spcAft>
                <a:spcPts val="0"/>
              </a:spcAft>
              <a:buClr>
                <a:schemeClr val="dk1"/>
              </a:buClr>
              <a:buSzPts val="2400"/>
              <a:buChar char="•"/>
            </a:pPr>
            <a:r>
              <a:rPr i="1" lang="en-CA"/>
              <a:t>SimCity: </a:t>
            </a:r>
            <a:r>
              <a:rPr lang="en-CA"/>
              <a:t>Urban Planners and Engineers</a:t>
            </a:r>
            <a:endParaRPr/>
          </a:p>
          <a:p>
            <a:pPr indent="-228600" lvl="1" marL="685800" rtl="0" algn="l">
              <a:lnSpc>
                <a:spcPct val="90000"/>
              </a:lnSpc>
              <a:spcBef>
                <a:spcPts val="500"/>
              </a:spcBef>
              <a:spcAft>
                <a:spcPts val="0"/>
              </a:spcAft>
              <a:buClr>
                <a:schemeClr val="dk1"/>
              </a:buClr>
              <a:buSzPts val="2400"/>
              <a:buChar char="•"/>
            </a:pPr>
            <a:r>
              <a:rPr i="1" lang="en-CA"/>
              <a:t>Assassins Creed/Civilizations/War VGs: </a:t>
            </a:r>
            <a:r>
              <a:rPr lang="en-CA"/>
              <a:t>History</a:t>
            </a:r>
            <a:endParaRPr/>
          </a:p>
          <a:p>
            <a:pPr indent="-228600" lvl="1" marL="685800" rtl="0" algn="l">
              <a:lnSpc>
                <a:spcPct val="90000"/>
              </a:lnSpc>
              <a:spcBef>
                <a:spcPts val="500"/>
              </a:spcBef>
              <a:spcAft>
                <a:spcPts val="0"/>
              </a:spcAft>
              <a:buClr>
                <a:schemeClr val="dk1"/>
              </a:buClr>
              <a:buSzPts val="2400"/>
              <a:buChar char="•"/>
            </a:pPr>
            <a:r>
              <a:rPr i="1" lang="en-CA"/>
              <a:t>Rescue Bots</a:t>
            </a:r>
            <a:r>
              <a:rPr lang="en-CA"/>
              <a:t>: science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civilization3" id="393" name="Google Shape;393;p54"/>
          <p:cNvPicPr preferRelativeResize="0"/>
          <p:nvPr/>
        </p:nvPicPr>
        <p:blipFill rotWithShape="1">
          <a:blip r:embed="rId3">
            <a:alphaModFix/>
          </a:blip>
          <a:srcRect b="0" l="0" r="0" t="0"/>
          <a:stretch/>
        </p:blipFill>
        <p:spPr>
          <a:xfrm>
            <a:off x="8112211" y="337151"/>
            <a:ext cx="3733800" cy="2803525"/>
          </a:xfrm>
          <a:prstGeom prst="rect">
            <a:avLst/>
          </a:prstGeom>
          <a:noFill/>
          <a:ln cap="flat" cmpd="sng" w="9525">
            <a:solidFill>
              <a:schemeClr val="lt1"/>
            </a:solidFill>
            <a:prstDash val="solid"/>
            <a:miter lim="800000"/>
            <a:headEnd len="sm" w="sm" type="none"/>
            <a:tailEnd len="sm" w="sm" type="none"/>
          </a:ln>
        </p:spPr>
      </p:pic>
      <p:sp>
        <p:nvSpPr>
          <p:cNvPr id="394" name="Google Shape;394;p54"/>
          <p:cNvSpPr txBox="1"/>
          <p:nvPr/>
        </p:nvSpPr>
        <p:spPr>
          <a:xfrm>
            <a:off x="0" y="355622"/>
            <a:ext cx="7801232" cy="104480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Calibri"/>
              <a:buNone/>
            </a:pPr>
            <a:r>
              <a:rPr b="1" lang="en-CA" sz="3200">
                <a:solidFill>
                  <a:schemeClr val="lt1"/>
                </a:solidFill>
                <a:latin typeface="Calibri"/>
                <a:ea typeface="Calibri"/>
                <a:cs typeface="Calibri"/>
                <a:sym typeface="Calibri"/>
              </a:rPr>
              <a:t>Commercial Entertainment (that can be educational)</a:t>
            </a:r>
            <a:endParaRPr b="1" sz="3200">
              <a:solidFill>
                <a:schemeClr val="lt1"/>
              </a:solidFill>
              <a:latin typeface="Calibri"/>
              <a:ea typeface="Calibri"/>
              <a:cs typeface="Calibri"/>
              <a:sym typeface="Calibri"/>
            </a:endParaRPr>
          </a:p>
        </p:txBody>
      </p:sp>
      <p:pic>
        <p:nvPicPr>
          <p:cNvPr id="395" name="Google Shape;395;p54"/>
          <p:cNvPicPr preferRelativeResize="0"/>
          <p:nvPr/>
        </p:nvPicPr>
        <p:blipFill rotWithShape="1">
          <a:blip r:embed="rId4">
            <a:alphaModFix/>
          </a:blip>
          <a:srcRect b="0" l="0" r="0" t="0"/>
          <a:stretch/>
        </p:blipFill>
        <p:spPr>
          <a:xfrm>
            <a:off x="7805353" y="3352800"/>
            <a:ext cx="4131274" cy="3098456"/>
          </a:xfrm>
          <a:prstGeom prst="rect">
            <a:avLst/>
          </a:prstGeom>
          <a:noFill/>
          <a:ln>
            <a:noFill/>
          </a:ln>
        </p:spPr>
      </p:pic>
      <p:pic>
        <p:nvPicPr>
          <p:cNvPr id="396" name="Google Shape;396;p54"/>
          <p:cNvPicPr preferRelativeResize="0"/>
          <p:nvPr/>
        </p:nvPicPr>
        <p:blipFill rotWithShape="1">
          <a:blip r:embed="rId5">
            <a:alphaModFix/>
          </a:blip>
          <a:srcRect b="0" l="8445" r="8335" t="0"/>
          <a:stretch/>
        </p:blipFill>
        <p:spPr>
          <a:xfrm>
            <a:off x="5630679" y="1824678"/>
            <a:ext cx="2648348" cy="318237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02" name="Google Shape;402;p55"/>
          <p:cNvSpPr txBox="1"/>
          <p:nvPr>
            <p:ph idx="1" type="body"/>
          </p:nvPr>
        </p:nvSpPr>
        <p:spPr>
          <a:xfrm>
            <a:off x="372980" y="1825625"/>
            <a:ext cx="6132752"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i="1" lang="en-CA"/>
              <a:t>Assassin’s Creed: Origins </a:t>
            </a:r>
            <a:r>
              <a:rPr lang="en-CA"/>
              <a:t>features a “Discovery Tour Mode” where ‘players’ can experience ancient Egypt free from combat mechanics (or as Ubisoft says free from “constraints or threats”). </a:t>
            </a:r>
            <a:endParaRPr/>
          </a:p>
          <a:p>
            <a:pPr indent="-228600" lvl="0" marL="228600" rtl="0" algn="l">
              <a:lnSpc>
                <a:spcPct val="90000"/>
              </a:lnSpc>
              <a:spcBef>
                <a:spcPts val="1000"/>
              </a:spcBef>
              <a:spcAft>
                <a:spcPts val="0"/>
              </a:spcAft>
              <a:buClr>
                <a:schemeClr val="dk1"/>
              </a:buClr>
              <a:buSzPts val="2800"/>
              <a:buChar char="•"/>
            </a:pPr>
            <a:r>
              <a:rPr lang="en-CA"/>
              <a:t>Watch a body being mummified or tour ancient ruins (see next slide).</a:t>
            </a:r>
            <a:endParaRPr/>
          </a:p>
          <a:p>
            <a:pPr indent="-228600" lvl="0" marL="228600" rtl="0" algn="l">
              <a:lnSpc>
                <a:spcPct val="90000"/>
              </a:lnSpc>
              <a:spcBef>
                <a:spcPts val="1000"/>
              </a:spcBef>
              <a:spcAft>
                <a:spcPts val="0"/>
              </a:spcAft>
              <a:buClr>
                <a:schemeClr val="dk1"/>
              </a:buClr>
              <a:buSzPts val="2800"/>
              <a:buChar char="•"/>
            </a:pPr>
            <a:r>
              <a:rPr lang="en-CA"/>
              <a:t>Certainly—and as long as the historical details are correct (see slide on Celopatra)—VGs can provide valuable educational simulations for students. </a:t>
            </a:r>
            <a:endParaRPr/>
          </a:p>
        </p:txBody>
      </p:sp>
      <p:sp>
        <p:nvSpPr>
          <p:cNvPr id="403" name="Google Shape;403;p55"/>
          <p:cNvSpPr txBox="1"/>
          <p:nvPr/>
        </p:nvSpPr>
        <p:spPr>
          <a:xfrm>
            <a:off x="0" y="355622"/>
            <a:ext cx="6475751" cy="104480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5400"/>
              <a:buFont typeface="Calibri"/>
              <a:buNone/>
            </a:pPr>
            <a:r>
              <a:rPr b="1" lang="en-CA" sz="5400">
                <a:solidFill>
                  <a:schemeClr val="lt1"/>
                </a:solidFill>
                <a:latin typeface="Calibri"/>
                <a:ea typeface="Calibri"/>
                <a:cs typeface="Calibri"/>
                <a:sym typeface="Calibri"/>
              </a:rPr>
              <a:t>Virtual Tourism? </a:t>
            </a:r>
            <a:endParaRPr b="1" sz="5400">
              <a:solidFill>
                <a:schemeClr val="lt1"/>
              </a:solidFill>
              <a:latin typeface="Calibri"/>
              <a:ea typeface="Calibri"/>
              <a:cs typeface="Calibri"/>
              <a:sym typeface="Calibri"/>
            </a:endParaRPr>
          </a:p>
        </p:txBody>
      </p:sp>
      <p:pic>
        <p:nvPicPr>
          <p:cNvPr descr="https://video-images.vice.com/articles/59cc0ff5581cbe08712904d8/lede/1506546069588-ac_media_screen-sphinxDay_ncsa.jpeg?crop=1xw:1xh;center,center&amp;resize=0:*" id="404" name="Google Shape;404;p55"/>
          <p:cNvPicPr preferRelativeResize="0"/>
          <p:nvPr/>
        </p:nvPicPr>
        <p:blipFill rotWithShape="1">
          <a:blip r:embed="rId3">
            <a:alphaModFix/>
          </a:blip>
          <a:srcRect b="0" l="0" r="0" t="0"/>
          <a:stretch/>
        </p:blipFill>
        <p:spPr>
          <a:xfrm>
            <a:off x="6805534" y="553459"/>
            <a:ext cx="4867664" cy="2738061"/>
          </a:xfrm>
          <a:prstGeom prst="rect">
            <a:avLst/>
          </a:prstGeom>
          <a:noFill/>
          <a:ln>
            <a:noFill/>
          </a:ln>
        </p:spPr>
      </p:pic>
      <p:pic>
        <p:nvPicPr>
          <p:cNvPr descr="https://video-images.vice.com/_uncategorized/1506546111840-ac_media_concept-faiyoum_ncsa.jpeg" id="405" name="Google Shape;405;p55"/>
          <p:cNvPicPr preferRelativeResize="0"/>
          <p:nvPr/>
        </p:nvPicPr>
        <p:blipFill rotWithShape="1">
          <a:blip r:embed="rId4">
            <a:alphaModFix/>
          </a:blip>
          <a:srcRect b="0" l="0" r="0" t="0"/>
          <a:stretch/>
        </p:blipFill>
        <p:spPr>
          <a:xfrm>
            <a:off x="6805534" y="3961031"/>
            <a:ext cx="4890332" cy="22159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411" name="Google Shape;411;p56"/>
          <p:cNvPicPr preferRelativeResize="0"/>
          <p:nvPr>
            <p:ph idx="1" type="body"/>
          </p:nvPr>
        </p:nvPicPr>
        <p:blipFill rotWithShape="1">
          <a:blip r:embed="rId3">
            <a:alphaModFix/>
          </a:blip>
          <a:srcRect b="0" l="0" r="0" t="0"/>
          <a:stretch/>
        </p:blipFill>
        <p:spPr>
          <a:xfrm>
            <a:off x="0" y="0"/>
            <a:ext cx="12192000" cy="6858000"/>
          </a:xfrm>
          <a:prstGeom prst="rect">
            <a:avLst/>
          </a:prstGeom>
          <a:noFill/>
          <a:ln>
            <a:noFill/>
          </a:ln>
        </p:spPr>
      </p:pic>
      <p:sp>
        <p:nvSpPr>
          <p:cNvPr id="412" name="Google Shape;412;p56"/>
          <p:cNvSpPr txBox="1"/>
          <p:nvPr/>
        </p:nvSpPr>
        <p:spPr>
          <a:xfrm>
            <a:off x="5716249" y="5493106"/>
            <a:ext cx="6475751" cy="104480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5400"/>
              <a:buFont typeface="Calibri"/>
              <a:buNone/>
            </a:pPr>
            <a:r>
              <a:rPr b="1" lang="en-CA" sz="5400">
                <a:solidFill>
                  <a:schemeClr val="lt1"/>
                </a:solidFill>
                <a:latin typeface="Calibri"/>
                <a:ea typeface="Calibri"/>
                <a:cs typeface="Calibri"/>
                <a:sym typeface="Calibri"/>
              </a:rPr>
              <a:t>Cool right? But….</a:t>
            </a:r>
            <a:endParaRPr b="1" sz="54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7"/>
          <p:cNvPicPr preferRelativeResize="0"/>
          <p:nvPr/>
        </p:nvPicPr>
        <p:blipFill rotWithShape="1">
          <a:blip r:embed="rId3">
            <a:alphaModFix/>
          </a:blip>
          <a:srcRect b="0" l="21217" r="22433" t="0"/>
          <a:stretch/>
        </p:blipFill>
        <p:spPr>
          <a:xfrm>
            <a:off x="0" y="0"/>
            <a:ext cx="8668896" cy="6858000"/>
          </a:xfrm>
          <a:prstGeom prst="rect">
            <a:avLst/>
          </a:prstGeom>
          <a:noFill/>
          <a:ln>
            <a:noFill/>
          </a:ln>
        </p:spPr>
      </p:pic>
      <p:sp>
        <p:nvSpPr>
          <p:cNvPr id="418" name="Google Shape;418;p57"/>
          <p:cNvSpPr txBox="1"/>
          <p:nvPr/>
        </p:nvSpPr>
        <p:spPr>
          <a:xfrm>
            <a:off x="9204158" y="629317"/>
            <a:ext cx="2418348" cy="5262979"/>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2800">
                <a:solidFill>
                  <a:schemeClr val="dk1"/>
                </a:solidFill>
                <a:latin typeface="Calibri"/>
                <a:ea typeface="Calibri"/>
                <a:cs typeface="Calibri"/>
                <a:sym typeface="Calibri"/>
              </a:rPr>
              <a:t>And right here is the problem: games can provide interactive educational simulations, but if their facts aren’t correct, misinformation is the result. </a:t>
            </a:r>
            <a:endParaRPr sz="28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descr="140lpo7" id="423" name="Google Shape;423;p58"/>
          <p:cNvPicPr preferRelativeResize="0"/>
          <p:nvPr/>
        </p:nvPicPr>
        <p:blipFill rotWithShape="1">
          <a:blip r:embed="rId3">
            <a:alphaModFix/>
          </a:blip>
          <a:srcRect b="0" l="0" r="0" t="0"/>
          <a:stretch/>
        </p:blipFill>
        <p:spPr>
          <a:xfrm>
            <a:off x="0" y="0"/>
            <a:ext cx="9144000" cy="5140325"/>
          </a:xfrm>
          <a:prstGeom prst="rect">
            <a:avLst/>
          </a:prstGeom>
          <a:noFill/>
          <a:ln>
            <a:noFill/>
          </a:ln>
        </p:spPr>
      </p:pic>
      <p:sp>
        <p:nvSpPr>
          <p:cNvPr id="424" name="Google Shape;424;p58"/>
          <p:cNvSpPr txBox="1"/>
          <p:nvPr>
            <p:ph idx="1" type="body"/>
          </p:nvPr>
        </p:nvSpPr>
        <p:spPr>
          <a:xfrm>
            <a:off x="0" y="0"/>
            <a:ext cx="7768281" cy="1227438"/>
          </a:xfrm>
          <a:prstGeom prst="rect">
            <a:avLst/>
          </a:prstGeom>
          <a:solidFill>
            <a:schemeClr val="dk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3600"/>
              <a:buChar char="•"/>
            </a:pPr>
            <a:r>
              <a:rPr lang="en-CA" sz="3600">
                <a:solidFill>
                  <a:schemeClr val="lt1"/>
                </a:solidFill>
              </a:rPr>
              <a:t>Ubisoft came under fire for AC 3 for much the same reasons…</a:t>
            </a:r>
            <a:endParaRPr/>
          </a:p>
        </p:txBody>
      </p:sp>
      <p:sp>
        <p:nvSpPr>
          <p:cNvPr id="425" name="Google Shape;425;p58"/>
          <p:cNvSpPr txBox="1"/>
          <p:nvPr/>
        </p:nvSpPr>
        <p:spPr>
          <a:xfrm>
            <a:off x="95250" y="5368925"/>
            <a:ext cx="9144000" cy="11906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n-CA" sz="1800">
                <a:solidFill>
                  <a:schemeClr val="dk1"/>
                </a:solidFill>
                <a:latin typeface="Arial"/>
                <a:ea typeface="Arial"/>
                <a:cs typeface="Arial"/>
                <a:sym typeface="Arial"/>
              </a:rPr>
              <a:t>“Assassin’s Creed III is set in 1765, and promotional material describes how, as “a Native American assassin, [you] eliminate your enemies with guns, bows, tomahawks, and more!” To suggest indigenous peoples rallied to the side of the colonists in their fight for freedom grotesquely twists the facts.”</a:t>
            </a:r>
            <a:endParaRPr/>
          </a:p>
        </p:txBody>
      </p:sp>
      <p:pic>
        <p:nvPicPr>
          <p:cNvPr descr="Assassin's Creed III Game Cover.jpg" id="426" name="Google Shape;426;p58">
            <a:hlinkClick r:id="rId4"/>
          </p:cNvPr>
          <p:cNvPicPr preferRelativeResize="0"/>
          <p:nvPr/>
        </p:nvPicPr>
        <p:blipFill rotWithShape="1">
          <a:blip r:embed="rId5">
            <a:alphaModFix/>
          </a:blip>
          <a:srcRect b="0" l="0" r="0" t="0"/>
          <a:stretch/>
        </p:blipFill>
        <p:spPr>
          <a:xfrm>
            <a:off x="9144000" y="0"/>
            <a:ext cx="3048000" cy="3893344"/>
          </a:xfrm>
          <a:prstGeom prst="rect">
            <a:avLst/>
          </a:prstGeom>
          <a:noFill/>
          <a:ln>
            <a:noFill/>
          </a:ln>
        </p:spPr>
      </p:pic>
      <p:sp>
        <p:nvSpPr>
          <p:cNvPr id="427" name="Google Shape;427;p58"/>
          <p:cNvSpPr txBox="1"/>
          <p:nvPr/>
        </p:nvSpPr>
        <p:spPr>
          <a:xfrm>
            <a:off x="9334500" y="4773613"/>
            <a:ext cx="2667000" cy="119062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6"/>
              </a:rPr>
              <a:t>Assassin’s Creed III video game distorts history - The Globe and Mail</a:t>
            </a:r>
            <a:endParaRPr b="0" sz="1800">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descr="Call-of-Juarez-The-Cartel" id="432" name="Google Shape;432;p59"/>
          <p:cNvPicPr preferRelativeResize="0"/>
          <p:nvPr/>
        </p:nvPicPr>
        <p:blipFill rotWithShape="1">
          <a:blip r:embed="rId3">
            <a:alphaModFix/>
          </a:blip>
          <a:srcRect b="0" l="0" r="0" t="0"/>
          <a:stretch/>
        </p:blipFill>
        <p:spPr>
          <a:xfrm>
            <a:off x="0" y="1"/>
            <a:ext cx="4846638" cy="6858000"/>
          </a:xfrm>
          <a:prstGeom prst="rect">
            <a:avLst/>
          </a:prstGeom>
          <a:noFill/>
          <a:ln cap="flat" cmpd="sng" w="12700">
            <a:solidFill>
              <a:srgbClr val="000000"/>
            </a:solidFill>
            <a:prstDash val="solid"/>
            <a:miter lim="800000"/>
            <a:headEnd len="sm" w="sm" type="none"/>
            <a:tailEnd len="sm" w="sm" type="none"/>
          </a:ln>
        </p:spPr>
      </p:pic>
      <p:sp>
        <p:nvSpPr>
          <p:cNvPr id="433" name="Google Shape;433;p59"/>
          <p:cNvSpPr txBox="1"/>
          <p:nvPr/>
        </p:nvSpPr>
        <p:spPr>
          <a:xfrm>
            <a:off x="5838566" y="986627"/>
            <a:ext cx="5422557" cy="267765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400"/>
              <a:buFont typeface="Arial"/>
              <a:buNone/>
            </a:pPr>
            <a:r>
              <a:rPr b="0" i="1" lang="en-CA" sz="2400">
                <a:solidFill>
                  <a:schemeClr val="dk1"/>
                </a:solidFill>
                <a:latin typeface="Arial"/>
                <a:ea typeface="Arial"/>
                <a:cs typeface="Arial"/>
                <a:sym typeface="Arial"/>
              </a:rPr>
              <a:t>Call of Juarez</a:t>
            </a:r>
            <a:r>
              <a:rPr b="0" lang="en-CA" sz="2400">
                <a:solidFill>
                  <a:schemeClr val="dk1"/>
                </a:solidFill>
                <a:latin typeface="Arial"/>
                <a:ea typeface="Arial"/>
                <a:cs typeface="Arial"/>
                <a:sym typeface="Arial"/>
              </a:rPr>
              <a:t> received moderate to above average reviews: however, as the below extra credits video shows, not only does the game get its facts wrong, but its presentation often leads players to incorrect conclusions about these realistic events.</a:t>
            </a:r>
            <a:endParaRPr/>
          </a:p>
        </p:txBody>
      </p:sp>
      <p:sp>
        <p:nvSpPr>
          <p:cNvPr id="434" name="Google Shape;434;p59"/>
          <p:cNvSpPr txBox="1"/>
          <p:nvPr/>
        </p:nvSpPr>
        <p:spPr>
          <a:xfrm>
            <a:off x="5121875" y="300822"/>
            <a:ext cx="7070125" cy="52322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800"/>
              <a:buFont typeface="Arial"/>
              <a:buNone/>
            </a:pPr>
            <a:r>
              <a:rPr b="1" lang="en-CA" sz="2800">
                <a:solidFill>
                  <a:schemeClr val="lt1"/>
                </a:solidFill>
                <a:latin typeface="Arial"/>
                <a:ea typeface="Arial"/>
                <a:cs typeface="Arial"/>
                <a:sym typeface="Arial"/>
              </a:rPr>
              <a:t>Racist? Historical Fiction? Propaganda?</a:t>
            </a:r>
            <a:r>
              <a:rPr b="0" lang="en-CA" sz="1600">
                <a:solidFill>
                  <a:schemeClr val="dk1"/>
                </a:solidFill>
                <a:latin typeface="Arial"/>
                <a:ea typeface="Arial"/>
                <a:cs typeface="Arial"/>
                <a:sym typeface="Arial"/>
              </a:rPr>
              <a:t> </a:t>
            </a:r>
            <a:endParaRPr/>
          </a:p>
        </p:txBody>
      </p:sp>
      <p:pic>
        <p:nvPicPr>
          <p:cNvPr id="435" name="Google Shape;435;p59"/>
          <p:cNvPicPr preferRelativeResize="0"/>
          <p:nvPr/>
        </p:nvPicPr>
        <p:blipFill rotWithShape="1">
          <a:blip r:embed="rId4">
            <a:alphaModFix/>
          </a:blip>
          <a:srcRect b="17708" l="-781" r="31249" t="17708"/>
          <a:stretch/>
        </p:blipFill>
        <p:spPr>
          <a:xfrm>
            <a:off x="7965988" y="3754899"/>
            <a:ext cx="3295135" cy="2296052"/>
          </a:xfrm>
          <a:prstGeom prst="rect">
            <a:avLst/>
          </a:prstGeom>
          <a:noFill/>
          <a:ln>
            <a:noFill/>
          </a:ln>
        </p:spPr>
      </p:pic>
      <p:sp>
        <p:nvSpPr>
          <p:cNvPr id="436" name="Google Shape;436;p59"/>
          <p:cNvSpPr txBox="1"/>
          <p:nvPr/>
        </p:nvSpPr>
        <p:spPr>
          <a:xfrm>
            <a:off x="5615480" y="5535827"/>
            <a:ext cx="15816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5"/>
              </a:rPr>
              <a:t>Call of Juarez</a:t>
            </a: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42" name="Google Shape;442;p60"/>
          <p:cNvSpPr txBox="1"/>
          <p:nvPr>
            <p:ph idx="1" type="body"/>
          </p:nvPr>
        </p:nvSpPr>
        <p:spPr>
          <a:xfrm>
            <a:off x="393031" y="1717511"/>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Two mainstream games (the former more than the latter)              used in the classroom to teach various concepts. </a:t>
            </a:r>
            <a:endParaRPr/>
          </a:p>
          <a:p>
            <a:pPr indent="-228600" lvl="0" marL="228600" rtl="0" algn="l">
              <a:lnSpc>
                <a:spcPct val="90000"/>
              </a:lnSpc>
              <a:spcBef>
                <a:spcPts val="1000"/>
              </a:spcBef>
              <a:spcAft>
                <a:spcPts val="0"/>
              </a:spcAft>
              <a:buClr>
                <a:schemeClr val="dk1"/>
              </a:buClr>
              <a:buSzPts val="2800"/>
              <a:buChar char="•"/>
            </a:pPr>
            <a:r>
              <a:rPr lang="en-CA"/>
              <a:t>About </a:t>
            </a:r>
            <a:r>
              <a:rPr i="1" lang="en-CA"/>
              <a:t>Minecraft:</a:t>
            </a:r>
            <a:r>
              <a:rPr lang="en-CA"/>
              <a:t> </a:t>
            </a:r>
            <a:r>
              <a:rPr lang="en-CA" sz="2400"/>
              <a:t>“…a powerful engagement tool in mainstream                            subjects like math, science, social studies, and even language arts.                             The open-endedness of the game lends itself to teaching concepts like area, perimeter, and volume on the one hand, and plot structure and characterization in literature on the other.</a:t>
            </a:r>
            <a:endParaRPr/>
          </a:p>
          <a:p>
            <a:pPr indent="-228600" lvl="0" marL="228600" rtl="0" algn="l">
              <a:lnSpc>
                <a:spcPct val="90000"/>
              </a:lnSpc>
              <a:spcBef>
                <a:spcPts val="1000"/>
              </a:spcBef>
              <a:spcAft>
                <a:spcPts val="0"/>
              </a:spcAft>
              <a:buClr>
                <a:schemeClr val="dk1"/>
              </a:buClr>
              <a:buSzPts val="2800"/>
              <a:buChar char="•"/>
            </a:pPr>
            <a:r>
              <a:rPr lang="en-CA"/>
              <a:t>About </a:t>
            </a:r>
            <a:r>
              <a:rPr i="1" lang="en-CA"/>
              <a:t>Portal 2</a:t>
            </a:r>
            <a:r>
              <a:rPr lang="en-CA"/>
              <a:t>: “Teach With Portals”—currently discontinued. BTW, can you spot the bloody writing error in the description!? UG….</a:t>
            </a:r>
            <a:endParaRPr/>
          </a:p>
        </p:txBody>
      </p:sp>
      <p:sp>
        <p:nvSpPr>
          <p:cNvPr id="443" name="Google Shape;443;p60"/>
          <p:cNvSpPr txBox="1"/>
          <p:nvPr/>
        </p:nvSpPr>
        <p:spPr>
          <a:xfrm>
            <a:off x="0" y="391948"/>
            <a:ext cx="9095874" cy="111199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1" lang="en-CA" sz="4400">
                <a:solidFill>
                  <a:schemeClr val="lt1"/>
                </a:solidFill>
                <a:latin typeface="Calibri"/>
                <a:ea typeface="Calibri"/>
                <a:cs typeface="Calibri"/>
                <a:sym typeface="Calibri"/>
              </a:rPr>
              <a:t>Minecraft and Portal 2…in the classroom</a:t>
            </a:r>
            <a:endParaRPr b="1" sz="4400">
              <a:solidFill>
                <a:schemeClr val="lt1"/>
              </a:solidFill>
              <a:latin typeface="Calibri"/>
              <a:ea typeface="Calibri"/>
              <a:cs typeface="Calibri"/>
              <a:sym typeface="Calibri"/>
            </a:endParaRPr>
          </a:p>
        </p:txBody>
      </p:sp>
      <p:pic>
        <p:nvPicPr>
          <p:cNvPr id="444" name="Google Shape;444;p60"/>
          <p:cNvPicPr preferRelativeResize="0"/>
          <p:nvPr/>
        </p:nvPicPr>
        <p:blipFill rotWithShape="1">
          <a:blip r:embed="rId3">
            <a:alphaModFix/>
          </a:blip>
          <a:srcRect b="0" l="0" r="0" t="0"/>
          <a:stretch/>
        </p:blipFill>
        <p:spPr>
          <a:xfrm>
            <a:off x="9553907" y="-47875"/>
            <a:ext cx="2709449" cy="3477126"/>
          </a:xfrm>
          <a:prstGeom prst="rect">
            <a:avLst/>
          </a:prstGeom>
          <a:noFill/>
          <a:ln cap="flat" cmpd="sng" w="9525">
            <a:solidFill>
              <a:schemeClr val="dk1"/>
            </a:solidFill>
            <a:prstDash val="solid"/>
            <a:round/>
            <a:headEnd len="sm" w="sm" type="none"/>
            <a:tailEnd len="sm" w="sm" type="none"/>
          </a:ln>
        </p:spPr>
      </p:pic>
      <p:pic>
        <p:nvPicPr>
          <p:cNvPr id="445" name="Google Shape;445;p60"/>
          <p:cNvPicPr preferRelativeResize="0"/>
          <p:nvPr/>
        </p:nvPicPr>
        <p:blipFill rotWithShape="1">
          <a:blip r:embed="rId4">
            <a:alphaModFix/>
          </a:blip>
          <a:srcRect b="0" l="0" r="0" t="0"/>
          <a:stretch/>
        </p:blipFill>
        <p:spPr>
          <a:xfrm>
            <a:off x="7898" y="5402179"/>
            <a:ext cx="12184101" cy="145582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61"/>
          <p:cNvPicPr preferRelativeResize="0"/>
          <p:nvPr>
            <p:ph idx="1" type="body"/>
          </p:nvPr>
        </p:nvPicPr>
        <p:blipFill rotWithShape="1">
          <a:blip r:embed="rId3">
            <a:alphaModFix/>
          </a:blip>
          <a:srcRect b="0" l="0" r="0" t="0"/>
          <a:stretch/>
        </p:blipFill>
        <p:spPr>
          <a:xfrm>
            <a:off x="8609302" y="2103008"/>
            <a:ext cx="2777449" cy="4351338"/>
          </a:xfrm>
          <a:prstGeom prst="rect">
            <a:avLst/>
          </a:prstGeom>
          <a:noFill/>
          <a:ln cap="flat" cmpd="sng" w="28575">
            <a:solidFill>
              <a:schemeClr val="dk1"/>
            </a:solidFill>
            <a:prstDash val="solid"/>
            <a:round/>
            <a:headEnd len="sm" w="sm" type="none"/>
            <a:tailEnd len="sm" w="sm" type="none"/>
          </a:ln>
        </p:spPr>
      </p:pic>
      <p:pic>
        <p:nvPicPr>
          <p:cNvPr id="451" name="Google Shape;451;p61"/>
          <p:cNvPicPr preferRelativeResize="0"/>
          <p:nvPr/>
        </p:nvPicPr>
        <p:blipFill rotWithShape="1">
          <a:blip r:embed="rId4">
            <a:alphaModFix/>
          </a:blip>
          <a:srcRect b="0" l="0" r="0" t="0"/>
          <a:stretch/>
        </p:blipFill>
        <p:spPr>
          <a:xfrm>
            <a:off x="88590" y="313039"/>
            <a:ext cx="7916562" cy="1433968"/>
          </a:xfrm>
          <a:prstGeom prst="rect">
            <a:avLst/>
          </a:prstGeom>
          <a:noFill/>
          <a:ln>
            <a:noFill/>
          </a:ln>
        </p:spPr>
      </p:pic>
      <p:pic>
        <p:nvPicPr>
          <p:cNvPr id="452" name="Google Shape;452;p61"/>
          <p:cNvPicPr preferRelativeResize="0"/>
          <p:nvPr/>
        </p:nvPicPr>
        <p:blipFill rotWithShape="1">
          <a:blip r:embed="rId5">
            <a:alphaModFix/>
          </a:blip>
          <a:srcRect b="0" l="0" r="0" t="0"/>
          <a:stretch/>
        </p:blipFill>
        <p:spPr>
          <a:xfrm>
            <a:off x="177181" y="2097952"/>
            <a:ext cx="7739381" cy="4356394"/>
          </a:xfrm>
          <a:prstGeom prst="rect">
            <a:avLst/>
          </a:prstGeom>
          <a:noFill/>
          <a:ln cap="flat" cmpd="sng" w="57150">
            <a:solidFill>
              <a:schemeClr val="dk1"/>
            </a:solidFill>
            <a:prstDash val="solid"/>
            <a:round/>
            <a:headEnd len="sm" w="sm" type="none"/>
            <a:tailEnd len="sm" w="sm" type="none"/>
          </a:ln>
        </p:spPr>
      </p:pic>
      <p:sp>
        <p:nvSpPr>
          <p:cNvPr id="453" name="Google Shape;453;p61"/>
          <p:cNvSpPr txBox="1"/>
          <p:nvPr/>
        </p:nvSpPr>
        <p:spPr>
          <a:xfrm>
            <a:off x="7916562" y="245193"/>
            <a:ext cx="4011827" cy="1569660"/>
          </a:xfrm>
          <a:prstGeom prst="rect">
            <a:avLst/>
          </a:prstGeom>
          <a:noFill/>
          <a:ln cap="flat" cmpd="sng" w="1905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400">
                <a:solidFill>
                  <a:schemeClr val="dk1"/>
                </a:solidFill>
                <a:latin typeface="Calibri"/>
                <a:ea typeface="Calibri"/>
                <a:cs typeface="Calibri"/>
                <a:sym typeface="Calibri"/>
              </a:rPr>
              <a:t>Can games teach history and important social issues and events in the same way film has been doing for decades? </a:t>
            </a:r>
            <a:endParaRPr b="1" sz="24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idx="1" type="body"/>
          </p:nvPr>
        </p:nvSpPr>
        <p:spPr>
          <a:xfrm>
            <a:off x="620086" y="1347453"/>
            <a:ext cx="10515600" cy="48604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“Most people can play most games without becoming addicted, just as most adults can drink alcohol on occasion without becoming addicted or gamble from time to time without losing their life savings” (CBC)</a:t>
            </a:r>
            <a:endParaRPr/>
          </a:p>
          <a:p>
            <a:pPr indent="-228600" lvl="0" marL="228600" rtl="0" algn="l">
              <a:lnSpc>
                <a:spcPct val="90000"/>
              </a:lnSpc>
              <a:spcBef>
                <a:spcPts val="1000"/>
              </a:spcBef>
              <a:spcAft>
                <a:spcPts val="0"/>
              </a:spcAft>
              <a:buClr>
                <a:schemeClr val="dk1"/>
              </a:buClr>
              <a:buSzPts val="2800"/>
              <a:buChar char="•"/>
            </a:pPr>
            <a:r>
              <a:rPr lang="en-CA"/>
              <a:t>A little less than 10% of gamers develop extreme                                gaming habits where accomplishments in a virtual                                   world become the priority and affect advancements                                   in the real world.</a:t>
            </a:r>
            <a:endParaRPr/>
          </a:p>
          <a:p>
            <a:pPr indent="-228600" lvl="0" marL="228600" rtl="0" algn="l">
              <a:lnSpc>
                <a:spcPct val="90000"/>
              </a:lnSpc>
              <a:spcBef>
                <a:spcPts val="1000"/>
              </a:spcBef>
              <a:spcAft>
                <a:spcPts val="0"/>
              </a:spcAft>
              <a:buClr>
                <a:schemeClr val="dk1"/>
              </a:buClr>
              <a:buSzPts val="2800"/>
              <a:buChar char="•"/>
            </a:pPr>
            <a:r>
              <a:rPr lang="en-CA"/>
              <a:t>Quite simply: There is no epidemic of people dying from playing too many video games and many of the discussions around gaming addiction are sensationalized and are used to demonize games.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15" name="Google Shape;115;p17"/>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Overview of Gaming Addiction</a:t>
            </a:r>
            <a:endParaRPr b="1" sz="4400">
              <a:solidFill>
                <a:schemeClr val="lt1"/>
              </a:solidFill>
              <a:latin typeface="Calibri"/>
              <a:ea typeface="Calibri"/>
              <a:cs typeface="Calibri"/>
              <a:sym typeface="Calibri"/>
            </a:endParaRPr>
          </a:p>
        </p:txBody>
      </p:sp>
      <p:pic>
        <p:nvPicPr>
          <p:cNvPr descr="77b6a636a049" id="116" name="Google Shape;116;p17"/>
          <p:cNvPicPr preferRelativeResize="0"/>
          <p:nvPr/>
        </p:nvPicPr>
        <p:blipFill rotWithShape="1">
          <a:blip r:embed="rId3">
            <a:alphaModFix/>
          </a:blip>
          <a:srcRect b="34216" l="0" r="0" t="29033"/>
          <a:stretch/>
        </p:blipFill>
        <p:spPr>
          <a:xfrm>
            <a:off x="7914344" y="165473"/>
            <a:ext cx="3789721" cy="1039594"/>
          </a:xfrm>
          <a:prstGeom prst="rect">
            <a:avLst/>
          </a:prstGeom>
          <a:noFill/>
          <a:ln>
            <a:noFill/>
          </a:ln>
        </p:spPr>
      </p:pic>
      <p:pic>
        <p:nvPicPr>
          <p:cNvPr descr="pokerchips" id="117" name="Google Shape;117;p17"/>
          <p:cNvPicPr preferRelativeResize="0"/>
          <p:nvPr/>
        </p:nvPicPr>
        <p:blipFill rotWithShape="1">
          <a:blip r:embed="rId4">
            <a:alphaModFix/>
          </a:blip>
          <a:srcRect b="0" l="0" r="0" t="0"/>
          <a:stretch/>
        </p:blipFill>
        <p:spPr>
          <a:xfrm>
            <a:off x="8584546" y="2636561"/>
            <a:ext cx="3200400" cy="1893494"/>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2"/>
          <p:cNvSpPr txBox="1"/>
          <p:nvPr>
            <p:ph idx="1" type="body"/>
          </p:nvPr>
        </p:nvSpPr>
        <p:spPr>
          <a:xfrm>
            <a:off x="753979" y="1970003"/>
            <a:ext cx="10515600" cy="4635333"/>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a:t>To repeat, possibly the greatest ‘learning’ tool from video games is their power for simulation and empathy. Players experience events they wouldn’t have access to in their ‘real’ lives and learn and identify with unique characters: </a:t>
            </a:r>
            <a:endParaRPr/>
          </a:p>
          <a:p>
            <a:pPr indent="-228600" lvl="1" marL="685800" rtl="0" algn="l">
              <a:lnSpc>
                <a:spcPct val="90000"/>
              </a:lnSpc>
              <a:spcBef>
                <a:spcPts val="500"/>
              </a:spcBef>
              <a:spcAft>
                <a:spcPts val="0"/>
              </a:spcAft>
              <a:buClr>
                <a:srgbClr val="C00000"/>
              </a:buClr>
              <a:buSzPct val="100000"/>
              <a:buChar char="•"/>
            </a:pPr>
            <a:r>
              <a:rPr b="1" i="1" lang="en-CA">
                <a:solidFill>
                  <a:srgbClr val="C00000"/>
                </a:solidFill>
              </a:rPr>
              <a:t>That Dragon, Cancer</a:t>
            </a:r>
            <a:r>
              <a:rPr b="1" lang="en-CA">
                <a:solidFill>
                  <a:srgbClr val="C00000"/>
                </a:solidFill>
              </a:rPr>
              <a:t>: </a:t>
            </a:r>
            <a:r>
              <a:rPr lang="en-CA"/>
              <a:t>…designed to have the player experience the low and high moments of cancer diagnosis in the style of a point-and-click game. </a:t>
            </a:r>
            <a:endParaRPr/>
          </a:p>
          <a:p>
            <a:pPr indent="-228600" lvl="1" marL="685800" rtl="0" algn="l">
              <a:lnSpc>
                <a:spcPct val="90000"/>
              </a:lnSpc>
              <a:spcBef>
                <a:spcPts val="500"/>
              </a:spcBef>
              <a:spcAft>
                <a:spcPts val="0"/>
              </a:spcAft>
              <a:buClr>
                <a:srgbClr val="C00000"/>
              </a:buClr>
              <a:buSzPct val="100000"/>
              <a:buChar char="•"/>
            </a:pPr>
            <a:r>
              <a:rPr b="1" i="1" lang="en-CA">
                <a:solidFill>
                  <a:srgbClr val="C00000"/>
                </a:solidFill>
              </a:rPr>
              <a:t>Depression Quest</a:t>
            </a:r>
            <a:r>
              <a:rPr b="1" lang="en-CA">
                <a:solidFill>
                  <a:srgbClr val="C00000"/>
                </a:solidFill>
              </a:rPr>
              <a:t>: </a:t>
            </a:r>
            <a:r>
              <a:rPr lang="en-CA"/>
              <a:t>interactive fiction game where you play as someone living with depression. You are given a series of everyday life events and have to attempt to manage your illness, relationships, job, and possible treatment.</a:t>
            </a:r>
            <a:endParaRPr/>
          </a:p>
          <a:p>
            <a:pPr indent="-228600" lvl="1" marL="685800" rtl="0" algn="l">
              <a:lnSpc>
                <a:spcPct val="90000"/>
              </a:lnSpc>
              <a:spcBef>
                <a:spcPts val="500"/>
              </a:spcBef>
              <a:spcAft>
                <a:spcPts val="0"/>
              </a:spcAft>
              <a:buClr>
                <a:srgbClr val="C00000"/>
              </a:buClr>
              <a:buSzPct val="100000"/>
              <a:buChar char="•"/>
            </a:pPr>
            <a:r>
              <a:rPr b="1" i="1" lang="en-CA">
                <a:solidFill>
                  <a:srgbClr val="C00000"/>
                </a:solidFill>
              </a:rPr>
              <a:t>Papers Please</a:t>
            </a:r>
            <a:r>
              <a:rPr b="1" lang="en-CA">
                <a:solidFill>
                  <a:srgbClr val="C00000"/>
                </a:solidFill>
              </a:rPr>
              <a:t>: </a:t>
            </a:r>
            <a:r>
              <a:rPr lang="en-CA"/>
              <a:t>As a border guard, the player must review immigrant and returning citizens’ passports and other supporting paperwork against a list of ever-increasing rules using a number of tools and guides, allowing in only those with the proper paperwork, rejecting those without all proper forms, and at times detaining those with falsified information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459" name="Google Shape;459;p62"/>
          <p:cNvSpPr txBox="1"/>
          <p:nvPr/>
        </p:nvSpPr>
        <p:spPr>
          <a:xfrm>
            <a:off x="1" y="271632"/>
            <a:ext cx="7724274" cy="104480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Calibri"/>
              <a:buNone/>
            </a:pPr>
            <a:r>
              <a:rPr b="1" i="1" lang="en-CA" sz="3200">
                <a:solidFill>
                  <a:schemeClr val="lt1"/>
                </a:solidFill>
                <a:latin typeface="Calibri"/>
                <a:ea typeface="Calibri"/>
                <a:cs typeface="Calibri"/>
                <a:sym typeface="Calibri"/>
              </a:rPr>
              <a:t>That Dragon, Cancer;</a:t>
            </a:r>
            <a:r>
              <a:rPr b="1" lang="en-CA" sz="3200">
                <a:solidFill>
                  <a:schemeClr val="lt1"/>
                </a:solidFill>
                <a:latin typeface="Calibri"/>
                <a:ea typeface="Calibri"/>
                <a:cs typeface="Calibri"/>
                <a:sym typeface="Calibri"/>
              </a:rPr>
              <a:t> </a:t>
            </a:r>
            <a:r>
              <a:rPr b="1" i="1" lang="en-CA" sz="3200">
                <a:solidFill>
                  <a:schemeClr val="lt1"/>
                </a:solidFill>
                <a:latin typeface="Calibri"/>
                <a:ea typeface="Calibri"/>
                <a:cs typeface="Calibri"/>
                <a:sym typeface="Calibri"/>
              </a:rPr>
              <a:t>Depression Quest;</a:t>
            </a:r>
            <a:r>
              <a:rPr b="1" lang="en-CA" sz="3200">
                <a:solidFill>
                  <a:schemeClr val="lt1"/>
                </a:solidFill>
                <a:latin typeface="Calibri"/>
                <a:ea typeface="Calibri"/>
                <a:cs typeface="Calibri"/>
                <a:sym typeface="Calibri"/>
              </a:rPr>
              <a:t> </a:t>
            </a:r>
            <a:r>
              <a:rPr b="1" i="1" lang="en-CA" sz="3200">
                <a:solidFill>
                  <a:schemeClr val="lt1"/>
                </a:solidFill>
                <a:latin typeface="Calibri"/>
                <a:ea typeface="Calibri"/>
                <a:cs typeface="Calibri"/>
                <a:sym typeface="Calibri"/>
              </a:rPr>
              <a:t>Papers Please</a:t>
            </a:r>
            <a:r>
              <a:rPr b="1" lang="en-CA" sz="3200">
                <a:solidFill>
                  <a:schemeClr val="lt1"/>
                </a:solidFill>
                <a:latin typeface="Calibri"/>
                <a:ea typeface="Calibri"/>
                <a:cs typeface="Calibri"/>
                <a:sym typeface="Calibri"/>
              </a:rPr>
              <a:t> </a:t>
            </a:r>
            <a:endParaRPr b="1" sz="3200">
              <a:solidFill>
                <a:schemeClr val="lt1"/>
              </a:solidFill>
              <a:latin typeface="Calibri"/>
              <a:ea typeface="Calibri"/>
              <a:cs typeface="Calibri"/>
              <a:sym typeface="Calibri"/>
            </a:endParaRPr>
          </a:p>
        </p:txBody>
      </p:sp>
      <p:pic>
        <p:nvPicPr>
          <p:cNvPr id="460" name="Google Shape;460;p62"/>
          <p:cNvPicPr preferRelativeResize="0"/>
          <p:nvPr/>
        </p:nvPicPr>
        <p:blipFill rotWithShape="1">
          <a:blip r:embed="rId3">
            <a:alphaModFix/>
          </a:blip>
          <a:srcRect b="0" l="0" r="0" t="0"/>
          <a:stretch/>
        </p:blipFill>
        <p:spPr>
          <a:xfrm>
            <a:off x="8382476" y="47847"/>
            <a:ext cx="3809524" cy="177777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3"/>
          <p:cNvSpPr txBox="1"/>
          <p:nvPr>
            <p:ph idx="1" type="body"/>
          </p:nvPr>
        </p:nvSpPr>
        <p:spPr>
          <a:xfrm>
            <a:off x="582828" y="1669105"/>
            <a:ext cx="7284308" cy="466579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Low quality games that aren’t very engaging to play</a:t>
            </a:r>
            <a:endParaRPr/>
          </a:p>
          <a:p>
            <a:pPr indent="-228600" lvl="0" marL="228600" rtl="0" algn="l">
              <a:lnSpc>
                <a:spcPct val="90000"/>
              </a:lnSpc>
              <a:spcBef>
                <a:spcPts val="1000"/>
              </a:spcBef>
              <a:spcAft>
                <a:spcPts val="0"/>
              </a:spcAft>
              <a:buClr>
                <a:schemeClr val="dk1"/>
              </a:buClr>
              <a:buSzPts val="2800"/>
              <a:buChar char="•"/>
            </a:pPr>
            <a:r>
              <a:rPr lang="en-CA"/>
              <a:t>Questionable content developed by opportunists</a:t>
            </a:r>
            <a:endParaRPr/>
          </a:p>
          <a:p>
            <a:pPr indent="-228600" lvl="0" marL="228600" rtl="0" algn="l">
              <a:lnSpc>
                <a:spcPct val="90000"/>
              </a:lnSpc>
              <a:spcBef>
                <a:spcPts val="1000"/>
              </a:spcBef>
              <a:spcAft>
                <a:spcPts val="0"/>
              </a:spcAft>
              <a:buClr>
                <a:schemeClr val="dk1"/>
              </a:buClr>
              <a:buSzPts val="2800"/>
              <a:buChar char="•"/>
            </a:pPr>
            <a:r>
              <a:rPr lang="en-CA"/>
              <a:t>Feed the player information rather than encouraging curiosity and exploration</a:t>
            </a:r>
            <a:endParaRPr/>
          </a:p>
          <a:p>
            <a:pPr indent="-228600" lvl="0" marL="228600" rtl="0" algn="l">
              <a:lnSpc>
                <a:spcPct val="90000"/>
              </a:lnSpc>
              <a:spcBef>
                <a:spcPts val="1000"/>
              </a:spcBef>
              <a:spcAft>
                <a:spcPts val="0"/>
              </a:spcAft>
              <a:buClr>
                <a:schemeClr val="dk1"/>
              </a:buClr>
              <a:buSzPts val="2800"/>
              <a:buChar char="•"/>
            </a:pPr>
            <a:r>
              <a:rPr lang="en-CA"/>
              <a:t>Almost none of the current edutainment titles are built on research that verifies their long-term educational benefits.</a:t>
            </a:r>
            <a:endParaRPr/>
          </a:p>
          <a:p>
            <a:pPr indent="-228600" lvl="0" marL="228600" rtl="0" algn="l">
              <a:lnSpc>
                <a:spcPct val="90000"/>
              </a:lnSpc>
              <a:spcBef>
                <a:spcPts val="1000"/>
              </a:spcBef>
              <a:spcAft>
                <a:spcPts val="0"/>
              </a:spcAft>
              <a:buClr>
                <a:schemeClr val="dk1"/>
              </a:buClr>
              <a:buSzPts val="2800"/>
              <a:buChar char="•"/>
            </a:pPr>
            <a:r>
              <a:rPr lang="en-CA"/>
              <a:t>Gameplay for most edutainment has not changed since the 1980s!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466" name="Google Shape;466;p63"/>
          <p:cNvSpPr txBox="1"/>
          <p:nvPr/>
        </p:nvSpPr>
        <p:spPr>
          <a:xfrm>
            <a:off x="0" y="525377"/>
            <a:ext cx="7076303" cy="771696"/>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General Criticism of Edutainment</a:t>
            </a:r>
            <a:endParaRPr b="1" sz="4400">
              <a:solidFill>
                <a:schemeClr val="lt1"/>
              </a:solidFill>
              <a:latin typeface="Calibri"/>
              <a:ea typeface="Calibri"/>
              <a:cs typeface="Calibri"/>
              <a:sym typeface="Calibri"/>
            </a:endParaRPr>
          </a:p>
        </p:txBody>
      </p:sp>
      <p:pic>
        <p:nvPicPr>
          <p:cNvPr id="467" name="Google Shape;467;p63"/>
          <p:cNvPicPr preferRelativeResize="0"/>
          <p:nvPr/>
        </p:nvPicPr>
        <p:blipFill rotWithShape="1">
          <a:blip r:embed="rId3">
            <a:alphaModFix/>
          </a:blip>
          <a:srcRect b="0" l="0" r="0" t="0"/>
          <a:stretch/>
        </p:blipFill>
        <p:spPr>
          <a:xfrm>
            <a:off x="7867136" y="799071"/>
            <a:ext cx="3924205" cy="5395782"/>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4"/>
          <p:cNvSpPr txBox="1"/>
          <p:nvPr>
            <p:ph idx="1" type="body"/>
          </p:nvPr>
        </p:nvSpPr>
        <p:spPr>
          <a:xfrm>
            <a:off x="483973" y="1710532"/>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Edutainment relies on extrinsic (from without) motivation: promise of rewards (ie: points) as opposed to intrinsic (from within) motivation such as a feeling of mastery. </a:t>
            </a:r>
            <a:endParaRPr/>
          </a:p>
          <a:p>
            <a:pPr indent="-228600" lvl="0" marL="228600" rtl="0" algn="l">
              <a:lnSpc>
                <a:spcPct val="90000"/>
              </a:lnSpc>
              <a:spcBef>
                <a:spcPts val="1000"/>
              </a:spcBef>
              <a:spcAft>
                <a:spcPts val="0"/>
              </a:spcAft>
              <a:buClr>
                <a:schemeClr val="dk1"/>
              </a:buClr>
              <a:buSzPts val="2800"/>
              <a:buChar char="•"/>
            </a:pPr>
            <a:r>
              <a:rPr lang="en-CA"/>
              <a:t>Learning in edutainment is often “drill and practice” as opposed to a focus on “understanding.”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mbe" id="473" name="Google Shape;473;p64"/>
          <p:cNvPicPr preferRelativeResize="0"/>
          <p:nvPr/>
        </p:nvPicPr>
        <p:blipFill rotWithShape="1">
          <a:blip r:embed="rId3">
            <a:alphaModFix/>
          </a:blip>
          <a:srcRect b="0" l="0" r="0" t="0"/>
          <a:stretch/>
        </p:blipFill>
        <p:spPr>
          <a:xfrm>
            <a:off x="1919416" y="4130970"/>
            <a:ext cx="3272870" cy="2401290"/>
          </a:xfrm>
          <a:prstGeom prst="rect">
            <a:avLst/>
          </a:prstGeom>
          <a:noFill/>
          <a:ln cap="flat" cmpd="sng" w="9525">
            <a:solidFill>
              <a:schemeClr val="lt1"/>
            </a:solidFill>
            <a:prstDash val="solid"/>
            <a:miter lim="800000"/>
            <a:headEnd len="sm" w="sm" type="none"/>
            <a:tailEnd len="sm" w="sm" type="none"/>
          </a:ln>
        </p:spPr>
      </p:pic>
      <p:pic>
        <p:nvPicPr>
          <p:cNvPr descr="Space_Invaders" id="474" name="Google Shape;474;p64"/>
          <p:cNvPicPr preferRelativeResize="0"/>
          <p:nvPr/>
        </p:nvPicPr>
        <p:blipFill rotWithShape="1">
          <a:blip r:embed="rId4">
            <a:alphaModFix/>
          </a:blip>
          <a:srcRect b="0" l="0" r="0" t="0"/>
          <a:stretch/>
        </p:blipFill>
        <p:spPr>
          <a:xfrm>
            <a:off x="6334898" y="3828484"/>
            <a:ext cx="3435177" cy="2586820"/>
          </a:xfrm>
          <a:prstGeom prst="rect">
            <a:avLst/>
          </a:prstGeom>
          <a:noFill/>
          <a:ln cap="flat" cmpd="sng" w="9525">
            <a:solidFill>
              <a:schemeClr val="lt1"/>
            </a:solidFill>
            <a:prstDash val="solid"/>
            <a:miter lim="800000"/>
            <a:headEnd len="sm" w="sm" type="none"/>
            <a:tailEnd len="sm" w="sm" type="none"/>
          </a:ln>
        </p:spPr>
      </p:pic>
      <p:sp>
        <p:nvSpPr>
          <p:cNvPr id="475" name="Google Shape;475;p64"/>
          <p:cNvSpPr txBox="1"/>
          <p:nvPr/>
        </p:nvSpPr>
        <p:spPr>
          <a:xfrm>
            <a:off x="0" y="585402"/>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Little Intrinsic Motivation</a:t>
            </a:r>
            <a:endParaRPr b="1" sz="4400">
              <a:solidFill>
                <a:schemeClr val="lt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5"/>
          <p:cNvSpPr txBox="1"/>
          <p:nvPr>
            <p:ph idx="1" type="body"/>
          </p:nvPr>
        </p:nvSpPr>
        <p:spPr>
          <a:xfrm>
            <a:off x="541638" y="1634332"/>
            <a:ext cx="599920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Edutainment is usually unable to integrate (combine) the experience of </a:t>
            </a:r>
            <a:r>
              <a:rPr b="1" lang="en-CA">
                <a:solidFill>
                  <a:srgbClr val="C00000"/>
                </a:solidFill>
              </a:rPr>
              <a:t>playing</a:t>
            </a:r>
            <a:r>
              <a:rPr lang="en-CA"/>
              <a:t> with the experience of </a:t>
            </a:r>
            <a:r>
              <a:rPr b="1" lang="en-CA">
                <a:solidFill>
                  <a:srgbClr val="C00000"/>
                </a:solidFill>
              </a:rPr>
              <a:t>learning</a:t>
            </a:r>
            <a:r>
              <a:rPr lang="en-CA"/>
              <a:t>—players often concentrate on playing rather than learning. </a:t>
            </a:r>
            <a:endParaRPr/>
          </a:p>
        </p:txBody>
      </p:sp>
      <p:sp>
        <p:nvSpPr>
          <p:cNvPr id="481" name="Google Shape;481;p65"/>
          <p:cNvSpPr txBox="1"/>
          <p:nvPr/>
        </p:nvSpPr>
        <p:spPr>
          <a:xfrm>
            <a:off x="0" y="525507"/>
            <a:ext cx="7076303" cy="771696"/>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No Integrated Learning Experience</a:t>
            </a:r>
            <a:endParaRPr b="1" sz="4400">
              <a:solidFill>
                <a:schemeClr val="lt1"/>
              </a:solidFill>
              <a:latin typeface="Calibri"/>
              <a:ea typeface="Calibri"/>
              <a:cs typeface="Calibri"/>
              <a:sym typeface="Calibri"/>
            </a:endParaRPr>
          </a:p>
        </p:txBody>
      </p:sp>
      <p:pic>
        <p:nvPicPr>
          <p:cNvPr id="482" name="Google Shape;482;p65"/>
          <p:cNvPicPr preferRelativeResize="0"/>
          <p:nvPr/>
        </p:nvPicPr>
        <p:blipFill rotWithShape="1">
          <a:blip r:embed="rId3">
            <a:alphaModFix/>
          </a:blip>
          <a:srcRect b="0" l="8487" r="8486" t="0"/>
          <a:stretch/>
        </p:blipFill>
        <p:spPr>
          <a:xfrm>
            <a:off x="8023654" y="445615"/>
            <a:ext cx="3558746" cy="4286250"/>
          </a:xfrm>
          <a:prstGeom prst="rect">
            <a:avLst/>
          </a:prstGeom>
          <a:noFill/>
          <a:ln cap="flat" cmpd="sng" w="28575">
            <a:solidFill>
              <a:schemeClr val="dk1"/>
            </a:solidFill>
            <a:prstDash val="solid"/>
            <a:round/>
            <a:headEnd len="sm" w="sm" type="none"/>
            <a:tailEnd len="sm" w="sm" type="none"/>
          </a:ln>
        </p:spPr>
      </p:pic>
      <p:pic>
        <p:nvPicPr>
          <p:cNvPr id="483" name="Google Shape;483;p65"/>
          <p:cNvPicPr preferRelativeResize="0"/>
          <p:nvPr/>
        </p:nvPicPr>
        <p:blipFill rotWithShape="1">
          <a:blip r:embed="rId4">
            <a:alphaModFix/>
          </a:blip>
          <a:srcRect b="0" l="0" r="0" t="0"/>
          <a:stretch/>
        </p:blipFill>
        <p:spPr>
          <a:xfrm>
            <a:off x="3904221" y="3810001"/>
            <a:ext cx="3378028" cy="2817275"/>
          </a:xfrm>
          <a:prstGeom prst="rect">
            <a:avLst/>
          </a:prstGeom>
          <a:noFill/>
          <a:ln cap="flat" cmpd="sng" w="12700">
            <a:solidFill>
              <a:schemeClr val="dk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6"/>
          <p:cNvSpPr txBox="1"/>
          <p:nvPr>
            <p:ph idx="1" type="body"/>
          </p:nvPr>
        </p:nvSpPr>
        <p:spPr>
          <a:xfrm>
            <a:off x="451022" y="1471398"/>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Simple gameplay is fine for younger players, but outright boring and unchallenging for those brought up on Halo and COD</a:t>
            </a:r>
            <a:endParaRPr/>
          </a:p>
        </p:txBody>
      </p:sp>
      <p:sp>
        <p:nvSpPr>
          <p:cNvPr id="489" name="Google Shape;489;p66"/>
          <p:cNvSpPr txBox="1"/>
          <p:nvPr/>
        </p:nvSpPr>
        <p:spPr>
          <a:xfrm>
            <a:off x="0" y="359289"/>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Simple Gameplay</a:t>
            </a:r>
            <a:endParaRPr b="1" sz="4400">
              <a:solidFill>
                <a:schemeClr val="lt1"/>
              </a:solidFill>
              <a:latin typeface="Calibri"/>
              <a:ea typeface="Calibri"/>
              <a:cs typeface="Calibri"/>
              <a:sym typeface="Calibri"/>
            </a:endParaRPr>
          </a:p>
        </p:txBody>
      </p:sp>
      <p:pic>
        <p:nvPicPr>
          <p:cNvPr id="490" name="Google Shape;490;p66"/>
          <p:cNvPicPr preferRelativeResize="0"/>
          <p:nvPr/>
        </p:nvPicPr>
        <p:blipFill rotWithShape="1">
          <a:blip r:embed="rId3">
            <a:alphaModFix/>
          </a:blip>
          <a:srcRect b="0" l="0" r="0" t="0"/>
          <a:stretch/>
        </p:blipFill>
        <p:spPr>
          <a:xfrm>
            <a:off x="355257" y="2726724"/>
            <a:ext cx="5412260" cy="3608173"/>
          </a:xfrm>
          <a:prstGeom prst="rect">
            <a:avLst/>
          </a:prstGeom>
          <a:noFill/>
          <a:ln cap="flat" cmpd="sng" w="28575">
            <a:solidFill>
              <a:schemeClr val="dk1"/>
            </a:solidFill>
            <a:prstDash val="solid"/>
            <a:round/>
            <a:headEnd len="sm" w="sm" type="none"/>
            <a:tailEnd len="sm" w="sm" type="none"/>
          </a:ln>
        </p:spPr>
      </p:pic>
      <p:pic>
        <p:nvPicPr>
          <p:cNvPr id="491" name="Google Shape;491;p66"/>
          <p:cNvPicPr preferRelativeResize="0"/>
          <p:nvPr/>
        </p:nvPicPr>
        <p:blipFill rotWithShape="1">
          <a:blip r:embed="rId4">
            <a:alphaModFix/>
          </a:blip>
          <a:srcRect b="0" l="0" r="0" t="0"/>
          <a:stretch/>
        </p:blipFill>
        <p:spPr>
          <a:xfrm>
            <a:off x="6058930" y="2805061"/>
            <a:ext cx="5821342" cy="3273755"/>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7"/>
          <p:cNvSpPr txBox="1"/>
          <p:nvPr>
            <p:ph idx="1" type="body"/>
          </p:nvPr>
        </p:nvSpPr>
        <p:spPr>
          <a:xfrm>
            <a:off x="642551" y="1647826"/>
            <a:ext cx="6553200" cy="5029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Edutainment hardly demands anything from teachers and parents.</a:t>
            </a:r>
            <a:endParaRPr/>
          </a:p>
          <a:p>
            <a:pPr indent="-228600" lvl="0" marL="228600" rtl="0" algn="l">
              <a:lnSpc>
                <a:spcPct val="90000"/>
              </a:lnSpc>
              <a:spcBef>
                <a:spcPts val="1000"/>
              </a:spcBef>
              <a:spcAft>
                <a:spcPts val="0"/>
              </a:spcAft>
              <a:buClr>
                <a:schemeClr val="dk1"/>
              </a:buClr>
              <a:buSzPts val="2800"/>
              <a:buChar char="•"/>
            </a:pPr>
            <a:r>
              <a:rPr lang="en-CA"/>
              <a:t>“The teacher is crucial to facilitating students’ appreciation of key experiences in the game and to expanding those experiences beyond the game world.” (235)</a:t>
            </a:r>
            <a:endParaRPr/>
          </a:p>
        </p:txBody>
      </p:sp>
      <p:sp>
        <p:nvSpPr>
          <p:cNvPr id="497" name="Google Shape;497;p67"/>
          <p:cNvSpPr txBox="1"/>
          <p:nvPr/>
        </p:nvSpPr>
        <p:spPr>
          <a:xfrm>
            <a:off x="0" y="359289"/>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No Teacher Presence</a:t>
            </a:r>
            <a:endParaRPr b="1" sz="4400">
              <a:solidFill>
                <a:schemeClr val="lt1"/>
              </a:solidFill>
              <a:latin typeface="Calibri"/>
              <a:ea typeface="Calibri"/>
              <a:cs typeface="Calibri"/>
              <a:sym typeface="Calibri"/>
            </a:endParaRPr>
          </a:p>
        </p:txBody>
      </p:sp>
      <p:pic>
        <p:nvPicPr>
          <p:cNvPr id="498" name="Google Shape;498;p67"/>
          <p:cNvPicPr preferRelativeResize="0"/>
          <p:nvPr/>
        </p:nvPicPr>
        <p:blipFill rotWithShape="1">
          <a:blip r:embed="rId3">
            <a:alphaModFix/>
          </a:blip>
          <a:srcRect b="0" l="0" r="0" t="0"/>
          <a:stretch/>
        </p:blipFill>
        <p:spPr>
          <a:xfrm>
            <a:off x="7694139" y="432860"/>
            <a:ext cx="4074847" cy="6153292"/>
          </a:xfrm>
          <a:prstGeom prst="rect">
            <a:avLst/>
          </a:prstGeom>
          <a:noFill/>
          <a:ln cap="flat" cmpd="sng" w="28575">
            <a:solidFill>
              <a:schemeClr val="dk1"/>
            </a:solidFill>
            <a:prstDash val="solid"/>
            <a:round/>
            <a:headEnd len="sm" w="sm" type="none"/>
            <a:tailEnd len="sm" w="sm" type="none"/>
          </a:ln>
        </p:spPr>
      </p:pic>
      <p:pic>
        <p:nvPicPr>
          <p:cNvPr id="499" name="Google Shape;499;p67"/>
          <p:cNvPicPr preferRelativeResize="0"/>
          <p:nvPr/>
        </p:nvPicPr>
        <p:blipFill rotWithShape="1">
          <a:blip r:embed="rId4">
            <a:alphaModFix/>
          </a:blip>
          <a:srcRect b="0" l="0" r="0" t="0"/>
          <a:stretch/>
        </p:blipFill>
        <p:spPr>
          <a:xfrm>
            <a:off x="3538151" y="4360193"/>
            <a:ext cx="3315729" cy="2225959"/>
          </a:xfrm>
          <a:prstGeom prst="rect">
            <a:avLst/>
          </a:prstGeom>
          <a:noFill/>
          <a:ln cap="flat" cmpd="sng" w="12700">
            <a:solidFill>
              <a:schemeClr val="dk1"/>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8"/>
          <p:cNvSpPr txBox="1"/>
          <p:nvPr/>
        </p:nvSpPr>
        <p:spPr>
          <a:xfrm>
            <a:off x="0" y="5546726"/>
            <a:ext cx="12192000" cy="100647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FF00"/>
              </a:buClr>
              <a:buSzPts val="2000"/>
              <a:buFont typeface="Arial"/>
              <a:buNone/>
            </a:pPr>
            <a:r>
              <a:rPr b="1" lang="en-CA" sz="2000">
                <a:solidFill>
                  <a:srgbClr val="00FF00"/>
                </a:solidFill>
                <a:latin typeface="Arial"/>
                <a:ea typeface="Arial"/>
                <a:cs typeface="Arial"/>
                <a:sym typeface="Arial"/>
              </a:rPr>
              <a:t>In-game tutorials</a:t>
            </a:r>
            <a:r>
              <a:rPr b="1" lang="en-CA" sz="2000">
                <a:solidFill>
                  <a:schemeClr val="lt1"/>
                </a:solidFill>
                <a:latin typeface="Arial"/>
                <a:ea typeface="Arial"/>
                <a:cs typeface="Arial"/>
                <a:sym typeface="Arial"/>
              </a:rPr>
              <a:t> are excellent examples of </a:t>
            </a:r>
            <a:r>
              <a:rPr b="1" lang="en-CA" sz="2000">
                <a:solidFill>
                  <a:srgbClr val="00FF00"/>
                </a:solidFill>
                <a:latin typeface="Arial"/>
                <a:ea typeface="Arial"/>
                <a:cs typeface="Arial"/>
                <a:sym typeface="Arial"/>
              </a:rPr>
              <a:t>integrated learning</a:t>
            </a:r>
            <a:r>
              <a:rPr b="1" lang="en-CA" sz="2000">
                <a:solidFill>
                  <a:schemeClr val="lt1"/>
                </a:solidFill>
                <a:latin typeface="Arial"/>
                <a:ea typeface="Arial"/>
                <a:cs typeface="Arial"/>
                <a:sym typeface="Arial"/>
              </a:rPr>
              <a:t>: a player is taught a new concept and then must use this concept to proceed in the game. Edutainment MUST follow this example…and, um, be fun.</a:t>
            </a:r>
            <a:endParaRPr/>
          </a:p>
        </p:txBody>
      </p:sp>
      <p:pic>
        <p:nvPicPr>
          <p:cNvPr id="505" name="Google Shape;505;p68"/>
          <p:cNvPicPr preferRelativeResize="0"/>
          <p:nvPr/>
        </p:nvPicPr>
        <p:blipFill rotWithShape="1">
          <a:blip r:embed="rId3">
            <a:alphaModFix/>
          </a:blip>
          <a:srcRect b="0" l="0" r="0" t="0"/>
          <a:stretch/>
        </p:blipFill>
        <p:spPr>
          <a:xfrm>
            <a:off x="2286000" y="0"/>
            <a:ext cx="7620000" cy="53911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9"/>
          <p:cNvSpPr txBox="1"/>
          <p:nvPr>
            <p:ph idx="1" type="body"/>
          </p:nvPr>
        </p:nvSpPr>
        <p:spPr>
          <a:xfrm>
            <a:off x="347724" y="1877279"/>
            <a:ext cx="10515600" cy="4351338"/>
          </a:xfrm>
          <a:prstGeom prst="rect">
            <a:avLst/>
          </a:prstGeom>
          <a:noFill/>
          <a:ln>
            <a:noFill/>
          </a:ln>
        </p:spPr>
        <p:txBody>
          <a:bodyPr anchorCtr="0" anchor="t" bIns="45700" lIns="91425" spcFirstLastPara="1" rIns="91425" wrap="square" tIns="45700">
            <a:normAutofit/>
          </a:bodyPr>
          <a:lstStyle/>
          <a:p>
            <a:pPr indent="-254000" lvl="0" marL="228600" rtl="0" algn="l">
              <a:lnSpc>
                <a:spcPct val="90000"/>
              </a:lnSpc>
              <a:spcBef>
                <a:spcPts val="0"/>
              </a:spcBef>
              <a:spcAft>
                <a:spcPts val="0"/>
              </a:spcAft>
              <a:buClr>
                <a:schemeClr val="dk1"/>
              </a:buClr>
              <a:buSzPts val="4000"/>
              <a:buChar char="•"/>
            </a:pPr>
            <a:r>
              <a:rPr lang="en-CA" sz="4000"/>
              <a:t>Sometimes propaganda</a:t>
            </a:r>
            <a:endParaRPr/>
          </a:p>
          <a:p>
            <a:pPr indent="-254000" lvl="0" marL="228600" rtl="0" algn="l">
              <a:lnSpc>
                <a:spcPct val="90000"/>
              </a:lnSpc>
              <a:spcBef>
                <a:spcPts val="1000"/>
              </a:spcBef>
              <a:spcAft>
                <a:spcPts val="0"/>
              </a:spcAft>
              <a:buClr>
                <a:schemeClr val="dk1"/>
              </a:buClr>
              <a:buSzPts val="4000"/>
              <a:buChar char="•"/>
            </a:pPr>
            <a:r>
              <a:rPr lang="en-CA" sz="4000"/>
              <a:t>Sometimes  educational</a:t>
            </a:r>
            <a:endParaRPr/>
          </a:p>
          <a:p>
            <a:pPr indent="-254000" lvl="0" marL="228600" rtl="0" algn="l">
              <a:lnSpc>
                <a:spcPct val="90000"/>
              </a:lnSpc>
              <a:spcBef>
                <a:spcPts val="1000"/>
              </a:spcBef>
              <a:spcAft>
                <a:spcPts val="0"/>
              </a:spcAft>
              <a:buClr>
                <a:schemeClr val="dk1"/>
              </a:buClr>
              <a:buSzPts val="4000"/>
              <a:buChar char="•"/>
            </a:pPr>
            <a:r>
              <a:rPr lang="en-CA" sz="4000"/>
              <a:t>Sometimes satire</a:t>
            </a:r>
            <a:endParaRPr/>
          </a:p>
          <a:p>
            <a:pPr indent="-254000" lvl="0" marL="228600" rtl="0" algn="l">
              <a:lnSpc>
                <a:spcPct val="90000"/>
              </a:lnSpc>
              <a:spcBef>
                <a:spcPts val="1000"/>
              </a:spcBef>
              <a:spcAft>
                <a:spcPts val="0"/>
              </a:spcAft>
              <a:buClr>
                <a:schemeClr val="dk1"/>
              </a:buClr>
              <a:buSzPts val="4000"/>
              <a:buChar char="•"/>
            </a:pPr>
            <a:r>
              <a:rPr lang="en-CA" sz="4000"/>
              <a:t>The real question: will players </a:t>
            </a:r>
            <a:br>
              <a:rPr lang="en-CA" sz="4000"/>
            </a:br>
            <a:r>
              <a:rPr lang="en-CA" sz="4000"/>
              <a:t>ever get a meaningful game                                                    about politics?  </a:t>
            </a:r>
            <a:endParaRPr/>
          </a:p>
        </p:txBody>
      </p:sp>
      <p:pic>
        <p:nvPicPr>
          <p:cNvPr id="511" name="Google Shape;511;p69"/>
          <p:cNvPicPr preferRelativeResize="0"/>
          <p:nvPr/>
        </p:nvPicPr>
        <p:blipFill rotWithShape="1">
          <a:blip r:embed="rId3">
            <a:alphaModFix/>
          </a:blip>
          <a:srcRect b="9377" l="1421" r="25784" t="26003"/>
          <a:stretch/>
        </p:blipFill>
        <p:spPr>
          <a:xfrm>
            <a:off x="8031644" y="3997737"/>
            <a:ext cx="3934553" cy="2619632"/>
          </a:xfrm>
          <a:prstGeom prst="rect">
            <a:avLst/>
          </a:prstGeom>
          <a:noFill/>
          <a:ln cap="flat" cmpd="sng" w="28575">
            <a:solidFill>
              <a:schemeClr val="dk1"/>
            </a:solidFill>
            <a:prstDash val="solid"/>
            <a:miter lim="800000"/>
            <a:headEnd len="sm" w="sm" type="none"/>
            <a:tailEnd len="sm" w="sm" type="none"/>
          </a:ln>
        </p:spPr>
      </p:pic>
      <p:sp>
        <p:nvSpPr>
          <p:cNvPr id="512" name="Google Shape;512;p69"/>
          <p:cNvSpPr txBox="1"/>
          <p:nvPr/>
        </p:nvSpPr>
        <p:spPr>
          <a:xfrm>
            <a:off x="0" y="449906"/>
            <a:ext cx="6252519"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Political and News Games</a:t>
            </a:r>
            <a:endParaRPr b="1" sz="4400">
              <a:solidFill>
                <a:schemeClr val="lt1"/>
              </a:solidFill>
              <a:latin typeface="Calibri"/>
              <a:ea typeface="Calibri"/>
              <a:cs typeface="Calibri"/>
              <a:sym typeface="Calibri"/>
            </a:endParaRPr>
          </a:p>
        </p:txBody>
      </p:sp>
      <p:pic>
        <p:nvPicPr>
          <p:cNvPr id="513" name="Google Shape;513;p69"/>
          <p:cNvPicPr preferRelativeResize="0"/>
          <p:nvPr/>
        </p:nvPicPr>
        <p:blipFill rotWithShape="1">
          <a:blip r:embed="rId4">
            <a:alphaModFix/>
          </a:blip>
          <a:srcRect b="0" l="0" r="0" t="0"/>
          <a:stretch/>
        </p:blipFill>
        <p:spPr>
          <a:xfrm>
            <a:off x="6531689" y="285149"/>
            <a:ext cx="5434508" cy="305691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70"/>
          <p:cNvPicPr preferRelativeResize="0"/>
          <p:nvPr>
            <p:ph idx="1" type="body"/>
          </p:nvPr>
        </p:nvPicPr>
        <p:blipFill rotWithShape="1">
          <a:blip r:embed="rId3">
            <a:alphaModFix/>
          </a:blip>
          <a:srcRect b="0" l="0" r="0" t="0"/>
          <a:stretch/>
        </p:blipFill>
        <p:spPr>
          <a:xfrm>
            <a:off x="189469" y="626869"/>
            <a:ext cx="3599935" cy="5034285"/>
          </a:xfrm>
          <a:prstGeom prst="rect">
            <a:avLst/>
          </a:prstGeom>
          <a:noFill/>
          <a:ln>
            <a:noFill/>
          </a:ln>
        </p:spPr>
      </p:pic>
      <p:pic>
        <p:nvPicPr>
          <p:cNvPr id="519" name="Google Shape;519;p70"/>
          <p:cNvPicPr preferRelativeResize="0"/>
          <p:nvPr/>
        </p:nvPicPr>
        <p:blipFill rotWithShape="1">
          <a:blip r:embed="rId4">
            <a:alphaModFix/>
          </a:blip>
          <a:srcRect b="0" l="0" r="0" t="0"/>
          <a:stretch/>
        </p:blipFill>
        <p:spPr>
          <a:xfrm>
            <a:off x="3859154" y="640831"/>
            <a:ext cx="4172737" cy="5020323"/>
          </a:xfrm>
          <a:prstGeom prst="rect">
            <a:avLst/>
          </a:prstGeom>
          <a:noFill/>
          <a:ln>
            <a:noFill/>
          </a:ln>
        </p:spPr>
      </p:pic>
      <p:pic>
        <p:nvPicPr>
          <p:cNvPr id="520" name="Google Shape;520;p70"/>
          <p:cNvPicPr preferRelativeResize="0"/>
          <p:nvPr/>
        </p:nvPicPr>
        <p:blipFill rotWithShape="1">
          <a:blip r:embed="rId5">
            <a:alphaModFix/>
          </a:blip>
          <a:srcRect b="0" l="0" r="0" t="0"/>
          <a:stretch/>
        </p:blipFill>
        <p:spPr>
          <a:xfrm>
            <a:off x="8223031" y="567149"/>
            <a:ext cx="3614742" cy="509400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26" name="Google Shape;526;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205992926_0aab302647_o" id="527" name="Google Shape;527;p71"/>
          <p:cNvPicPr preferRelativeResize="0"/>
          <p:nvPr/>
        </p:nvPicPr>
        <p:blipFill rotWithShape="1">
          <a:blip r:embed="rId3">
            <a:alphaModFix/>
          </a:blip>
          <a:srcRect b="0" l="3754" r="1095" t="4999"/>
          <a:stretch/>
        </p:blipFill>
        <p:spPr>
          <a:xfrm>
            <a:off x="0" y="8673"/>
            <a:ext cx="9144000" cy="6858000"/>
          </a:xfrm>
          <a:prstGeom prst="rect">
            <a:avLst/>
          </a:prstGeom>
          <a:noFill/>
          <a:ln>
            <a:noFill/>
          </a:ln>
        </p:spPr>
      </p:pic>
      <p:sp>
        <p:nvSpPr>
          <p:cNvPr id="528" name="Google Shape;528;p71"/>
          <p:cNvSpPr txBox="1"/>
          <p:nvPr/>
        </p:nvSpPr>
        <p:spPr>
          <a:xfrm>
            <a:off x="0" y="6311900"/>
            <a:ext cx="9069859" cy="46166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400"/>
              <a:buFont typeface="Arial"/>
              <a:buNone/>
            </a:pPr>
            <a:r>
              <a:rPr b="1" i="1" lang="en-CA" sz="2400">
                <a:solidFill>
                  <a:schemeClr val="lt1"/>
                </a:solidFill>
                <a:latin typeface="Arial"/>
                <a:ea typeface="Arial"/>
                <a:cs typeface="Arial"/>
                <a:sym typeface="Arial"/>
              </a:rPr>
              <a:t>September 12</a:t>
            </a:r>
            <a:r>
              <a:rPr b="1" baseline="30000" i="1" lang="en-CA" sz="2400">
                <a:solidFill>
                  <a:schemeClr val="lt1"/>
                </a:solidFill>
                <a:latin typeface="Arial"/>
                <a:ea typeface="Arial"/>
                <a:cs typeface="Arial"/>
                <a:sym typeface="Arial"/>
              </a:rPr>
              <a:t>th</a:t>
            </a:r>
            <a:r>
              <a:rPr b="1" lang="en-CA" sz="2400">
                <a:solidFill>
                  <a:schemeClr val="lt1"/>
                </a:solidFill>
                <a:latin typeface="Arial"/>
                <a:ea typeface="Arial"/>
                <a:cs typeface="Arial"/>
                <a:sym typeface="Arial"/>
              </a:rPr>
              <a:t>: “game” used to deliver an anti-war message</a:t>
            </a:r>
            <a:endParaRPr/>
          </a:p>
        </p:txBody>
      </p:sp>
      <p:pic>
        <p:nvPicPr>
          <p:cNvPr id="529" name="Google Shape;529;p71"/>
          <p:cNvPicPr preferRelativeResize="0"/>
          <p:nvPr/>
        </p:nvPicPr>
        <p:blipFill rotWithShape="1">
          <a:blip r:embed="rId4">
            <a:alphaModFix/>
          </a:blip>
          <a:srcRect b="13541" l="34988" r="48421" t="35417"/>
          <a:stretch/>
        </p:blipFill>
        <p:spPr>
          <a:xfrm>
            <a:off x="9144000" y="0"/>
            <a:ext cx="29718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idx="1" type="body"/>
          </p:nvPr>
        </p:nvSpPr>
        <p:spPr>
          <a:xfrm>
            <a:off x="620086" y="1347452"/>
            <a:ext cx="10515600" cy="493590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In 2007, the American Psychiatric Association reviewed whether or not video game addiction should be added in the new Diagnostic and Statistical Manual of Mental Disorders (DSM) to be released in 2013. </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The conclusion was that there was not enough research or evidence to conclude that video game addiction was a disorder (although </a:t>
            </a:r>
            <a:r>
              <a:rPr b="1" i="1" lang="en-CA">
                <a:solidFill>
                  <a:srgbClr val="C00000"/>
                </a:solidFill>
              </a:rPr>
              <a:t>Internet Gaming Disorder </a:t>
            </a:r>
            <a:r>
              <a:rPr b="1" lang="en-CA">
                <a:solidFill>
                  <a:srgbClr val="C00000"/>
                </a:solidFill>
              </a:rPr>
              <a:t>is a topic requiring further research). </a:t>
            </a:r>
            <a:endParaRPr/>
          </a:p>
          <a:p>
            <a:pPr indent="-228600" lvl="0" marL="228600" rtl="0" algn="l">
              <a:lnSpc>
                <a:spcPct val="90000"/>
              </a:lnSpc>
              <a:spcBef>
                <a:spcPts val="1000"/>
              </a:spcBef>
              <a:spcAft>
                <a:spcPts val="0"/>
              </a:spcAft>
              <a:buClr>
                <a:schemeClr val="dk1"/>
              </a:buClr>
              <a:buSzPts val="2800"/>
              <a:buChar char="•"/>
            </a:pPr>
            <a:r>
              <a:rPr lang="en-CA"/>
              <a:t>Number of completed studies is limited.</a:t>
            </a:r>
            <a:endParaRPr/>
          </a:p>
          <a:p>
            <a:pPr indent="-228600" lvl="0" marL="228600" rtl="0" algn="l">
              <a:lnSpc>
                <a:spcPct val="90000"/>
              </a:lnSpc>
              <a:spcBef>
                <a:spcPts val="1000"/>
              </a:spcBef>
              <a:spcAft>
                <a:spcPts val="0"/>
              </a:spcAft>
              <a:buClr>
                <a:schemeClr val="dk1"/>
              </a:buClr>
              <a:buSzPts val="2800"/>
              <a:buChar char="•"/>
            </a:pPr>
            <a:r>
              <a:rPr lang="en-CA"/>
              <a:t>Addiction to video games does not have the same                                    repercussions as other addictions—such as drugs,                                                                       alcohol, or gambling (276).</a:t>
            </a:r>
            <a:endParaRPr/>
          </a:p>
          <a:p>
            <a:pPr indent="-228600" lvl="0" marL="228600" rtl="0" algn="l">
              <a:lnSpc>
                <a:spcPct val="90000"/>
              </a:lnSpc>
              <a:spcBef>
                <a:spcPts val="1000"/>
              </a:spcBef>
              <a:spcAft>
                <a:spcPts val="0"/>
              </a:spcAft>
              <a:buClr>
                <a:schemeClr val="dk1"/>
              </a:buClr>
              <a:buSzPts val="2800"/>
              <a:buChar char="•"/>
            </a:pPr>
            <a:r>
              <a:rPr lang="en-CA"/>
              <a:t>Crime and debt are not side effects of compulsive                                                              gaming (276).</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23" name="Google Shape;123;p18"/>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Defining Addiction</a:t>
            </a:r>
            <a:endParaRPr b="1" sz="4400">
              <a:solidFill>
                <a:schemeClr val="lt1"/>
              </a:solidFill>
              <a:latin typeface="Calibri"/>
              <a:ea typeface="Calibri"/>
              <a:cs typeface="Calibri"/>
              <a:sym typeface="Calibri"/>
            </a:endParaRPr>
          </a:p>
        </p:txBody>
      </p:sp>
      <p:pic>
        <p:nvPicPr>
          <p:cNvPr descr="drug-addict" id="124" name="Google Shape;124;p18"/>
          <p:cNvPicPr preferRelativeResize="0"/>
          <p:nvPr/>
        </p:nvPicPr>
        <p:blipFill rotWithShape="1">
          <a:blip r:embed="rId3">
            <a:alphaModFix/>
          </a:blip>
          <a:srcRect b="0" l="0" r="0" t="0"/>
          <a:stretch/>
        </p:blipFill>
        <p:spPr>
          <a:xfrm>
            <a:off x="8264554" y="3639233"/>
            <a:ext cx="3707648" cy="2467951"/>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35" name="Google Shape;535;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Americas%20Army" id="536" name="Google Shape;536;p72"/>
          <p:cNvPicPr preferRelativeResize="0"/>
          <p:nvPr/>
        </p:nvPicPr>
        <p:blipFill rotWithShape="1">
          <a:blip r:embed="rId3">
            <a:alphaModFix/>
          </a:blip>
          <a:srcRect b="0" l="0" r="0" t="0"/>
          <a:stretch/>
        </p:blipFill>
        <p:spPr>
          <a:xfrm>
            <a:off x="0" y="0"/>
            <a:ext cx="9144000" cy="6858000"/>
          </a:xfrm>
          <a:prstGeom prst="rect">
            <a:avLst/>
          </a:prstGeom>
          <a:noFill/>
          <a:ln>
            <a:noFill/>
          </a:ln>
        </p:spPr>
      </p:pic>
      <p:sp>
        <p:nvSpPr>
          <p:cNvPr id="537" name="Google Shape;537;p72"/>
          <p:cNvSpPr txBox="1"/>
          <p:nvPr/>
        </p:nvSpPr>
        <p:spPr>
          <a:xfrm>
            <a:off x="9144000" y="3256813"/>
            <a:ext cx="3058392" cy="341632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rPr b="1" lang="en-CA" sz="1800">
                <a:solidFill>
                  <a:schemeClr val="lt1"/>
                </a:solidFill>
                <a:latin typeface="Arial"/>
                <a:ea typeface="Arial"/>
                <a:cs typeface="Arial"/>
                <a:sym typeface="Arial"/>
              </a:rPr>
              <a:t>And speaking of war, this game is </a:t>
            </a:r>
            <a:r>
              <a:rPr b="1" i="1" lang="en-CA" sz="1800">
                <a:solidFill>
                  <a:schemeClr val="lt1"/>
                </a:solidFill>
                <a:latin typeface="Arial"/>
                <a:ea typeface="Arial"/>
                <a:cs typeface="Arial"/>
                <a:sym typeface="Arial"/>
              </a:rPr>
              <a:t>America’s Army—</a:t>
            </a:r>
            <a:r>
              <a:rPr b="1" lang="en-CA" sz="1800">
                <a:solidFill>
                  <a:schemeClr val="lt1"/>
                </a:solidFill>
                <a:latin typeface="Arial"/>
                <a:ea typeface="Arial"/>
                <a:cs typeface="Arial"/>
                <a:sym typeface="Arial"/>
              </a:rPr>
              <a:t>used, funded, and approved by the US government and developed by the US army to train soldiers (and attract new ones). The US army readily admits the game is a “propaganda device.” Available for free download.</a:t>
            </a:r>
            <a:r>
              <a:rPr b="0" lang="en-CA" sz="1600">
                <a:solidFill>
                  <a:schemeClr val="lt1"/>
                </a:solidFill>
                <a:latin typeface="Arial"/>
                <a:ea typeface="Arial"/>
                <a:cs typeface="Arial"/>
                <a:sym typeface="Arial"/>
              </a:rPr>
              <a:t>  </a:t>
            </a:r>
            <a:endParaRPr/>
          </a:p>
        </p:txBody>
      </p:sp>
      <p:pic>
        <p:nvPicPr>
          <p:cNvPr descr="File:America's Army1.jpg" id="538" name="Google Shape;538;p72">
            <a:hlinkClick r:id="rId4"/>
          </p:cNvPr>
          <p:cNvPicPr preferRelativeResize="0"/>
          <p:nvPr/>
        </p:nvPicPr>
        <p:blipFill rotWithShape="1">
          <a:blip r:embed="rId5">
            <a:alphaModFix/>
          </a:blip>
          <a:srcRect b="0" l="0" r="0" t="0"/>
          <a:stretch/>
        </p:blipFill>
        <p:spPr>
          <a:xfrm>
            <a:off x="9133608" y="0"/>
            <a:ext cx="3115542" cy="3130378"/>
          </a:xfrm>
          <a:prstGeom prst="rect">
            <a:avLst/>
          </a:prstGeom>
          <a:noFill/>
          <a:ln cap="flat" cmpd="sng" w="9525">
            <a:solidFill>
              <a:schemeClr val="lt1"/>
            </a:solidFill>
            <a:prstDash val="solid"/>
            <a:miter lim="800000"/>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44" name="Google Shape;544;p73"/>
          <p:cNvPicPr preferRelativeResize="0"/>
          <p:nvPr>
            <p:ph idx="1" type="body"/>
          </p:nvPr>
        </p:nvPicPr>
        <p:blipFill rotWithShape="1">
          <a:blip r:embed="rId3">
            <a:alphaModFix/>
          </a:blip>
          <a:srcRect b="0" l="14977" r="14785" t="0"/>
          <a:stretch/>
        </p:blipFill>
        <p:spPr>
          <a:xfrm>
            <a:off x="222421" y="465438"/>
            <a:ext cx="3410840" cy="4856205"/>
          </a:xfrm>
          <a:prstGeom prst="rect">
            <a:avLst/>
          </a:prstGeom>
          <a:noFill/>
          <a:ln>
            <a:noFill/>
          </a:ln>
        </p:spPr>
      </p:pic>
      <p:pic>
        <p:nvPicPr>
          <p:cNvPr id="545" name="Google Shape;545;p73"/>
          <p:cNvPicPr preferRelativeResize="0"/>
          <p:nvPr/>
        </p:nvPicPr>
        <p:blipFill rotWithShape="1">
          <a:blip r:embed="rId4">
            <a:alphaModFix/>
          </a:blip>
          <a:srcRect b="0" l="0" r="0" t="0"/>
          <a:stretch/>
        </p:blipFill>
        <p:spPr>
          <a:xfrm>
            <a:off x="3870125" y="481913"/>
            <a:ext cx="3896096" cy="4856205"/>
          </a:xfrm>
          <a:prstGeom prst="rect">
            <a:avLst/>
          </a:prstGeom>
          <a:noFill/>
          <a:ln>
            <a:noFill/>
          </a:ln>
        </p:spPr>
      </p:pic>
      <p:pic>
        <p:nvPicPr>
          <p:cNvPr id="546" name="Google Shape;546;p73"/>
          <p:cNvPicPr preferRelativeResize="0"/>
          <p:nvPr/>
        </p:nvPicPr>
        <p:blipFill rotWithShape="1">
          <a:blip r:embed="rId5">
            <a:alphaModFix/>
          </a:blip>
          <a:srcRect b="0" l="15404" r="14925" t="0"/>
          <a:stretch/>
        </p:blipFill>
        <p:spPr>
          <a:xfrm>
            <a:off x="7981975" y="481913"/>
            <a:ext cx="3460381" cy="4966840"/>
          </a:xfrm>
          <a:prstGeom prst="rect">
            <a:avLst/>
          </a:prstGeom>
          <a:noFill/>
          <a:ln>
            <a:noFill/>
          </a:ln>
        </p:spPr>
      </p:pic>
      <p:sp>
        <p:nvSpPr>
          <p:cNvPr id="547" name="Google Shape;547;p73"/>
          <p:cNvSpPr txBox="1"/>
          <p:nvPr/>
        </p:nvSpPr>
        <p:spPr>
          <a:xfrm>
            <a:off x="601363" y="5560541"/>
            <a:ext cx="10470292" cy="1015663"/>
          </a:xfrm>
          <a:prstGeom prst="rect">
            <a:avLst/>
          </a:prstGeom>
          <a:noFill/>
          <a:ln cap="flat" cmpd="sng" w="381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2000">
                <a:solidFill>
                  <a:schemeClr val="dk1"/>
                </a:solidFill>
                <a:latin typeface="Calibri"/>
                <a:ea typeface="Calibri"/>
                <a:cs typeface="Calibri"/>
                <a:sym typeface="Calibri"/>
              </a:rPr>
              <a:t>This War of Mine (2016) focused on survival in a wartorn country, Valiant Hearts (2014) was famous for its tender narrative about friendship, while Spec Ops The Line shows the psychological horrors of war inflicted on its soldiers (2012)</a:t>
            </a:r>
            <a:endParaRPr sz="20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74"/>
          <p:cNvPicPr preferRelativeResize="0"/>
          <p:nvPr/>
        </p:nvPicPr>
        <p:blipFill rotWithShape="1">
          <a:blip r:embed="rId3">
            <a:alphaModFix/>
          </a:blip>
          <a:srcRect b="0" l="0" r="0" t="0"/>
          <a:stretch/>
        </p:blipFill>
        <p:spPr>
          <a:xfrm>
            <a:off x="-805343" y="-58723"/>
            <a:ext cx="13296977" cy="6858000"/>
          </a:xfrm>
          <a:prstGeom prst="rect">
            <a:avLst/>
          </a:prstGeom>
          <a:noFill/>
          <a:ln>
            <a:noFill/>
          </a:ln>
        </p:spPr>
      </p:pic>
      <p:sp>
        <p:nvSpPr>
          <p:cNvPr id="553" name="Google Shape;553;p74"/>
          <p:cNvSpPr txBox="1"/>
          <p:nvPr/>
        </p:nvSpPr>
        <p:spPr>
          <a:xfrm>
            <a:off x="1905000" y="2590801"/>
            <a:ext cx="1524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t/>
            </a:r>
            <a:endParaRPr b="0" sz="1800">
              <a:solidFill>
                <a:schemeClr val="dk1"/>
              </a:solidFill>
              <a:latin typeface="Arial"/>
              <a:ea typeface="Arial"/>
              <a:cs typeface="Arial"/>
              <a:sym typeface="Arial"/>
            </a:endParaRPr>
          </a:p>
        </p:txBody>
      </p:sp>
      <p:sp>
        <p:nvSpPr>
          <p:cNvPr id="554" name="Google Shape;554;p74"/>
          <p:cNvSpPr txBox="1"/>
          <p:nvPr/>
        </p:nvSpPr>
        <p:spPr>
          <a:xfrm>
            <a:off x="1335247" y="723550"/>
            <a:ext cx="1447800" cy="1739900"/>
          </a:xfrm>
          <a:prstGeom prst="rect">
            <a:avLst/>
          </a:prstGeom>
          <a:solidFill>
            <a:schemeClr val="lt1">
              <a:alpha val="83529"/>
            </a:schemeClr>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4"/>
              </a:rPr>
              <a:t>"Super Columbine Massacre RPG!" (trailer) - YouTube</a:t>
            </a:r>
            <a:endParaRPr b="0" sz="1800">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5"/>
          <p:cNvSpPr txBox="1"/>
          <p:nvPr>
            <p:ph idx="1" type="body"/>
          </p:nvPr>
        </p:nvSpPr>
        <p:spPr>
          <a:xfrm>
            <a:off x="345989" y="1591963"/>
            <a:ext cx="6318422" cy="4858264"/>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a:t>“[racist] games use modern technology to seduce young people who are attracted and addicted to games, into bigotry, prejudice and anti-Semitism," Foxman said. "They piggyback on the popularity of games and are a perversion of a well-meaning entertainment vehicle." </a:t>
            </a:r>
            <a:endParaRPr/>
          </a:p>
          <a:p>
            <a:pPr indent="-228600" lvl="0" marL="228600" rtl="0" algn="l">
              <a:lnSpc>
                <a:spcPct val="90000"/>
              </a:lnSpc>
              <a:spcBef>
                <a:spcPts val="1000"/>
              </a:spcBef>
              <a:spcAft>
                <a:spcPts val="0"/>
              </a:spcAft>
              <a:buClr>
                <a:schemeClr val="dk1"/>
              </a:buClr>
              <a:buSzPct val="100000"/>
              <a:buChar char="•"/>
            </a:pPr>
            <a:r>
              <a:rPr i="1" lang="en-CA"/>
              <a:t>Special Forces: Hezbollah</a:t>
            </a:r>
            <a:endParaRPr/>
          </a:p>
          <a:p>
            <a:pPr indent="-228600" lvl="0" marL="228600" rtl="0" algn="l">
              <a:lnSpc>
                <a:spcPct val="90000"/>
              </a:lnSpc>
              <a:spcBef>
                <a:spcPts val="1000"/>
              </a:spcBef>
              <a:spcAft>
                <a:spcPts val="0"/>
              </a:spcAft>
              <a:buClr>
                <a:schemeClr val="dk1"/>
              </a:buClr>
              <a:buSzPct val="100000"/>
              <a:buChar char="•"/>
            </a:pPr>
            <a:r>
              <a:rPr i="1" lang="en-CA"/>
              <a:t>Ethnic Cleansing: </a:t>
            </a:r>
            <a:r>
              <a:rPr lang="en-CA"/>
              <a:t>“The protagonist (the player can choose either a skinhead or a Klansman) runs through a ghetto killing black people and Latinos, before descending into a subway system to kill Jews.” </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560" name="Google Shape;560;p75"/>
          <p:cNvSpPr txBox="1"/>
          <p:nvPr/>
        </p:nvSpPr>
        <p:spPr>
          <a:xfrm>
            <a:off x="0" y="367528"/>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Propaganda </a:t>
            </a:r>
            <a:endParaRPr b="1" sz="4400">
              <a:solidFill>
                <a:schemeClr val="lt1"/>
              </a:solidFill>
              <a:latin typeface="Calibri"/>
              <a:ea typeface="Calibri"/>
              <a:cs typeface="Calibri"/>
              <a:sym typeface="Calibri"/>
            </a:endParaRPr>
          </a:p>
        </p:txBody>
      </p:sp>
      <p:pic>
        <p:nvPicPr>
          <p:cNvPr descr="0866" id="561" name="Google Shape;561;p75"/>
          <p:cNvPicPr preferRelativeResize="0"/>
          <p:nvPr/>
        </p:nvPicPr>
        <p:blipFill rotWithShape="1">
          <a:blip r:embed="rId3">
            <a:alphaModFix/>
          </a:blip>
          <a:srcRect b="0" l="0" r="0" t="0"/>
          <a:stretch/>
        </p:blipFill>
        <p:spPr>
          <a:xfrm>
            <a:off x="7435806" y="367528"/>
            <a:ext cx="4467870" cy="3313670"/>
          </a:xfrm>
          <a:prstGeom prst="rect">
            <a:avLst/>
          </a:prstGeom>
          <a:noFill/>
          <a:ln>
            <a:noFill/>
          </a:ln>
        </p:spPr>
      </p:pic>
      <p:pic>
        <p:nvPicPr>
          <p:cNvPr id="562" name="Google Shape;562;p75"/>
          <p:cNvPicPr preferRelativeResize="0"/>
          <p:nvPr/>
        </p:nvPicPr>
        <p:blipFill rotWithShape="1">
          <a:blip r:embed="rId4">
            <a:alphaModFix/>
          </a:blip>
          <a:srcRect b="0" l="0" r="0" t="0"/>
          <a:stretch/>
        </p:blipFill>
        <p:spPr>
          <a:xfrm>
            <a:off x="7617618" y="3805880"/>
            <a:ext cx="3873479" cy="289697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76"/>
          <p:cNvPicPr preferRelativeResize="0"/>
          <p:nvPr/>
        </p:nvPicPr>
        <p:blipFill rotWithShape="1">
          <a:blip r:embed="rId3">
            <a:alphaModFix/>
          </a:blip>
          <a:srcRect b="11458" l="3125" r="35937" t="21875"/>
          <a:stretch/>
        </p:blipFill>
        <p:spPr>
          <a:xfrm>
            <a:off x="1524000" y="0"/>
            <a:ext cx="9144000" cy="6815138"/>
          </a:xfrm>
          <a:prstGeom prst="rect">
            <a:avLst/>
          </a:prstGeom>
          <a:noFill/>
          <a:ln>
            <a:noFill/>
          </a:ln>
        </p:spPr>
      </p:pic>
      <p:sp>
        <p:nvSpPr>
          <p:cNvPr id="568" name="Google Shape;568;p76"/>
          <p:cNvSpPr txBox="1"/>
          <p:nvPr/>
        </p:nvSpPr>
        <p:spPr>
          <a:xfrm>
            <a:off x="9430265" y="4362944"/>
            <a:ext cx="1371600" cy="1477962"/>
          </a:xfrm>
          <a:prstGeom prst="rect">
            <a:avLst/>
          </a:prstGeom>
          <a:solidFill>
            <a:schemeClr val="lt1"/>
          </a:solidFill>
          <a:ln cap="flat" cmpd="sng" w="19050">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4"/>
              </a:rPr>
              <a:t>Tea Party Zombies' Video Game</a:t>
            </a:r>
            <a:r>
              <a:rPr b="0" lang="en-CA" sz="1800">
                <a:solidFill>
                  <a:schemeClr val="dk1"/>
                </a:solidFill>
                <a:latin typeface="Arial"/>
                <a:ea typeface="Arial"/>
                <a:cs typeface="Arial"/>
                <a:sym typeface="Arial"/>
              </a:rPr>
              <a:t> Youtube</a:t>
            </a:r>
            <a:endParaRPr b="0" sz="1800">
              <a:solidFill>
                <a:schemeClr val="dk1"/>
              </a:solidFill>
              <a:latin typeface="Arial"/>
              <a:ea typeface="Arial"/>
              <a:cs typeface="Arial"/>
              <a:sym typeface="Arial"/>
            </a:endParaRPr>
          </a:p>
        </p:txBody>
      </p:sp>
      <p:sp>
        <p:nvSpPr>
          <p:cNvPr id="569" name="Google Shape;569;p76"/>
          <p:cNvSpPr txBox="1"/>
          <p:nvPr/>
        </p:nvSpPr>
        <p:spPr>
          <a:xfrm>
            <a:off x="967946" y="4085925"/>
            <a:ext cx="1676400" cy="2032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5"/>
              </a:rPr>
              <a:t>'Tea Party Zombies Must Die' Video Game Lets Players Kill Off Conservatives</a:t>
            </a:r>
            <a:endParaRPr b="0" sz="1800">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7"/>
          <p:cNvSpPr txBox="1"/>
          <p:nvPr>
            <p:ph idx="1" type="body"/>
          </p:nvPr>
        </p:nvSpPr>
        <p:spPr>
          <a:xfrm>
            <a:off x="714632" y="1438446"/>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A fusion of advertising and entertainment: video games used for marketing purposes.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lego-star-wars-jabbas-sail-barge" id="575" name="Google Shape;575;p77"/>
          <p:cNvPicPr preferRelativeResize="0"/>
          <p:nvPr/>
        </p:nvPicPr>
        <p:blipFill rotWithShape="1">
          <a:blip r:embed="rId3">
            <a:alphaModFix/>
          </a:blip>
          <a:srcRect b="0" l="0" r="11320" t="0"/>
          <a:stretch/>
        </p:blipFill>
        <p:spPr>
          <a:xfrm>
            <a:off x="7407875" y="2226276"/>
            <a:ext cx="3581400" cy="4038600"/>
          </a:xfrm>
          <a:prstGeom prst="rect">
            <a:avLst/>
          </a:prstGeom>
          <a:noFill/>
          <a:ln>
            <a:noFill/>
          </a:ln>
        </p:spPr>
      </p:pic>
      <p:sp>
        <p:nvSpPr>
          <p:cNvPr id="576" name="Google Shape;576;p77"/>
          <p:cNvSpPr txBox="1"/>
          <p:nvPr/>
        </p:nvSpPr>
        <p:spPr>
          <a:xfrm>
            <a:off x="10297" y="365683"/>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Advertainment</a:t>
            </a:r>
            <a:endParaRPr b="1" sz="4400">
              <a:solidFill>
                <a:schemeClr val="lt1"/>
              </a:solidFill>
              <a:latin typeface="Calibri"/>
              <a:ea typeface="Calibri"/>
              <a:cs typeface="Calibri"/>
              <a:sym typeface="Calibri"/>
            </a:endParaRPr>
          </a:p>
        </p:txBody>
      </p:sp>
      <p:pic>
        <p:nvPicPr>
          <p:cNvPr id="577" name="Google Shape;577;p77"/>
          <p:cNvPicPr preferRelativeResize="0"/>
          <p:nvPr/>
        </p:nvPicPr>
        <p:blipFill rotWithShape="1">
          <a:blip r:embed="rId4">
            <a:alphaModFix/>
          </a:blip>
          <a:srcRect b="0" l="0" r="0" t="0"/>
          <a:stretch/>
        </p:blipFill>
        <p:spPr>
          <a:xfrm>
            <a:off x="714632" y="2810133"/>
            <a:ext cx="6376086" cy="3586548"/>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83" name="Google Shape;583;p7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bk1" id="584" name="Google Shape;584;p78"/>
          <p:cNvPicPr preferRelativeResize="0"/>
          <p:nvPr/>
        </p:nvPicPr>
        <p:blipFill rotWithShape="1">
          <a:blip r:embed="rId3">
            <a:alphaModFix/>
          </a:blip>
          <a:srcRect b="0" l="0" r="0" t="0"/>
          <a:stretch/>
        </p:blipFill>
        <p:spPr>
          <a:xfrm>
            <a:off x="6394622" y="0"/>
            <a:ext cx="4495800" cy="6858000"/>
          </a:xfrm>
          <a:prstGeom prst="rect">
            <a:avLst/>
          </a:prstGeom>
          <a:noFill/>
          <a:ln>
            <a:noFill/>
          </a:ln>
        </p:spPr>
      </p:pic>
      <p:pic>
        <p:nvPicPr>
          <p:cNvPr descr="coolspotboxare" id="585" name="Google Shape;585;p78"/>
          <p:cNvPicPr preferRelativeResize="0"/>
          <p:nvPr/>
        </p:nvPicPr>
        <p:blipFill rotWithShape="1">
          <a:blip r:embed="rId4">
            <a:alphaModFix/>
          </a:blip>
          <a:srcRect b="0" l="0" r="0" t="0"/>
          <a:stretch/>
        </p:blipFill>
        <p:spPr>
          <a:xfrm>
            <a:off x="461318" y="0"/>
            <a:ext cx="4648200" cy="6858000"/>
          </a:xfrm>
          <a:prstGeom prst="rect">
            <a:avLst/>
          </a:prstGeom>
          <a:noFill/>
          <a:ln>
            <a:noFill/>
          </a:ln>
        </p:spPr>
      </p:pic>
      <p:pic>
        <p:nvPicPr>
          <p:cNvPr descr="Cool_Spot_GEN_ScreenShot1" id="586" name="Google Shape;586;p78"/>
          <p:cNvPicPr preferRelativeResize="0"/>
          <p:nvPr/>
        </p:nvPicPr>
        <p:blipFill rotWithShape="1">
          <a:blip r:embed="rId5">
            <a:alphaModFix/>
          </a:blip>
          <a:srcRect b="0" l="0" r="0" t="0"/>
          <a:stretch/>
        </p:blipFill>
        <p:spPr>
          <a:xfrm>
            <a:off x="3960341" y="4724400"/>
            <a:ext cx="2438400" cy="2133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dashofdestructionkc1.jpg" id="592" name="Google Shape;592;p79"/>
          <p:cNvPicPr preferRelativeResize="0"/>
          <p:nvPr/>
        </p:nvPicPr>
        <p:blipFill rotWithShape="1">
          <a:blip r:embed="rId3">
            <a:alphaModFix/>
          </a:blip>
          <a:srcRect b="0" l="0" r="0" t="0"/>
          <a:stretch/>
        </p:blipFill>
        <p:spPr>
          <a:xfrm>
            <a:off x="0" y="0"/>
            <a:ext cx="9144000" cy="6713538"/>
          </a:xfrm>
          <a:prstGeom prst="rect">
            <a:avLst/>
          </a:prstGeom>
          <a:noFill/>
          <a:ln>
            <a:noFill/>
          </a:ln>
        </p:spPr>
      </p:pic>
      <p:pic>
        <p:nvPicPr>
          <p:cNvPr descr="5" id="593" name="Google Shape;593;p79"/>
          <p:cNvPicPr preferRelativeResize="0"/>
          <p:nvPr/>
        </p:nvPicPr>
        <p:blipFill rotWithShape="1">
          <a:blip r:embed="rId4">
            <a:alphaModFix/>
          </a:blip>
          <a:srcRect b="0" l="0" r="0" t="0"/>
          <a:stretch/>
        </p:blipFill>
        <p:spPr>
          <a:xfrm>
            <a:off x="6928021" y="1690688"/>
            <a:ext cx="5181600" cy="3768725"/>
          </a:xfrm>
          <a:prstGeom prst="rect">
            <a:avLst/>
          </a:prstGeom>
          <a:noFill/>
          <a:ln>
            <a:noFill/>
          </a:ln>
        </p:spPr>
      </p:pic>
      <p:sp>
        <p:nvSpPr>
          <p:cNvPr id="594" name="Google Shape;594;p79"/>
          <p:cNvSpPr txBox="1"/>
          <p:nvPr/>
        </p:nvSpPr>
        <p:spPr>
          <a:xfrm>
            <a:off x="8648700" y="1774309"/>
            <a:ext cx="3200400" cy="36933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rPr b="1" i="1" lang="en-CA" sz="1800">
                <a:solidFill>
                  <a:schemeClr val="lt1"/>
                </a:solidFill>
                <a:latin typeface="Arial"/>
                <a:ea typeface="Arial"/>
                <a:cs typeface="Arial"/>
                <a:sym typeface="Arial"/>
              </a:rPr>
              <a:t>Splinter Cell: Chaos Theory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00" name="Google Shape;600;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GamingIn-GameAd_Verizon" id="601" name="Google Shape;601;p80"/>
          <p:cNvPicPr preferRelativeResize="0"/>
          <p:nvPr/>
        </p:nvPicPr>
        <p:blipFill rotWithShape="1">
          <a:blip r:embed="rId3">
            <a:alphaModFix/>
          </a:blip>
          <a:srcRect b="0" l="0" r="0" t="0"/>
          <a:stretch/>
        </p:blipFill>
        <p:spPr>
          <a:xfrm>
            <a:off x="-1" y="-20336"/>
            <a:ext cx="6030097" cy="3963141"/>
          </a:xfrm>
          <a:prstGeom prst="rect">
            <a:avLst/>
          </a:prstGeom>
          <a:noFill/>
          <a:ln>
            <a:noFill/>
          </a:ln>
        </p:spPr>
      </p:pic>
      <p:pic>
        <p:nvPicPr>
          <p:cNvPr descr="advertising-alan-wake" id="602" name="Google Shape;602;p80"/>
          <p:cNvPicPr preferRelativeResize="0"/>
          <p:nvPr/>
        </p:nvPicPr>
        <p:blipFill rotWithShape="1">
          <a:blip r:embed="rId4">
            <a:alphaModFix/>
          </a:blip>
          <a:srcRect b="0" l="12330" r="4109" t="10341"/>
          <a:stretch/>
        </p:blipFill>
        <p:spPr>
          <a:xfrm>
            <a:off x="4633" y="3208894"/>
            <a:ext cx="6072316" cy="3694670"/>
          </a:xfrm>
          <a:prstGeom prst="rect">
            <a:avLst/>
          </a:prstGeom>
          <a:noFill/>
          <a:ln>
            <a:noFill/>
          </a:ln>
        </p:spPr>
      </p:pic>
      <p:pic>
        <p:nvPicPr>
          <p:cNvPr descr="500x_dew" id="603" name="Google Shape;603;p80"/>
          <p:cNvPicPr preferRelativeResize="0"/>
          <p:nvPr/>
        </p:nvPicPr>
        <p:blipFill rotWithShape="1">
          <a:blip r:embed="rId5">
            <a:alphaModFix/>
          </a:blip>
          <a:srcRect b="8526" l="14117" r="15294" t="12085"/>
          <a:stretch/>
        </p:blipFill>
        <p:spPr>
          <a:xfrm>
            <a:off x="6030096" y="0"/>
            <a:ext cx="6161904" cy="3935495"/>
          </a:xfrm>
          <a:prstGeom prst="rect">
            <a:avLst/>
          </a:prstGeom>
          <a:noFill/>
          <a:ln>
            <a:noFill/>
          </a:ln>
        </p:spPr>
      </p:pic>
      <p:pic>
        <p:nvPicPr>
          <p:cNvPr descr="doritos" id="604" name="Google Shape;604;p80"/>
          <p:cNvPicPr preferRelativeResize="0"/>
          <p:nvPr/>
        </p:nvPicPr>
        <p:blipFill rotWithShape="1">
          <a:blip r:embed="rId6">
            <a:alphaModFix/>
          </a:blip>
          <a:srcRect b="16222" l="21822" r="8167" t="11968"/>
          <a:stretch/>
        </p:blipFill>
        <p:spPr>
          <a:xfrm>
            <a:off x="6072314" y="3282778"/>
            <a:ext cx="6161905" cy="3575222"/>
          </a:xfrm>
          <a:prstGeom prst="rect">
            <a:avLst/>
          </a:prstGeom>
          <a:noFill/>
          <a:ln>
            <a:noFill/>
          </a:ln>
        </p:spPr>
      </p:pic>
      <p:sp>
        <p:nvSpPr>
          <p:cNvPr id="605" name="Google Shape;605;p80"/>
          <p:cNvSpPr txBox="1"/>
          <p:nvPr/>
        </p:nvSpPr>
        <p:spPr>
          <a:xfrm>
            <a:off x="114300" y="82413"/>
            <a:ext cx="1447800" cy="37623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rPr b="1" i="1" lang="en-CA" sz="1800">
                <a:solidFill>
                  <a:schemeClr val="lt1"/>
                </a:solidFill>
                <a:latin typeface="Arial"/>
                <a:ea typeface="Arial"/>
                <a:cs typeface="Arial"/>
                <a:sym typeface="Arial"/>
              </a:rPr>
              <a:t>Alan Wake</a:t>
            </a:r>
            <a:endParaRPr/>
          </a:p>
        </p:txBody>
      </p:sp>
      <p:sp>
        <p:nvSpPr>
          <p:cNvPr id="606" name="Google Shape;606;p80"/>
          <p:cNvSpPr txBox="1"/>
          <p:nvPr/>
        </p:nvSpPr>
        <p:spPr>
          <a:xfrm>
            <a:off x="9988379" y="3546622"/>
            <a:ext cx="1905000" cy="925513"/>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rPr b="1" i="1" lang="en-CA" sz="1800">
                <a:solidFill>
                  <a:schemeClr val="lt1"/>
                </a:solidFill>
                <a:latin typeface="Arial"/>
                <a:ea typeface="Arial"/>
                <a:cs typeface="Arial"/>
                <a:sym typeface="Arial"/>
              </a:rPr>
              <a:t>Metal Gear Solid: Peace Walker</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whitecastlejpg" id="612" name="Google Shape;612;p81"/>
          <p:cNvPicPr preferRelativeResize="0"/>
          <p:nvPr/>
        </p:nvPicPr>
        <p:blipFill rotWithShape="1">
          <a:blip r:embed="rId3">
            <a:alphaModFix/>
          </a:blip>
          <a:srcRect b="0" l="0" r="0" t="0"/>
          <a:stretch/>
        </p:blipFill>
        <p:spPr>
          <a:xfrm>
            <a:off x="0" y="0"/>
            <a:ext cx="12192000" cy="6883400"/>
          </a:xfrm>
          <a:prstGeom prst="rect">
            <a:avLst/>
          </a:prstGeom>
          <a:noFill/>
          <a:ln>
            <a:noFill/>
          </a:ln>
        </p:spPr>
      </p:pic>
      <p:sp>
        <p:nvSpPr>
          <p:cNvPr id="613" name="Google Shape;613;p81"/>
          <p:cNvSpPr txBox="1"/>
          <p:nvPr/>
        </p:nvSpPr>
        <p:spPr>
          <a:xfrm>
            <a:off x="378941" y="243076"/>
            <a:ext cx="5263978" cy="156966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400"/>
              <a:buFont typeface="Arial"/>
              <a:buNone/>
            </a:pPr>
            <a:r>
              <a:rPr b="1" lang="en-CA" sz="2400">
                <a:solidFill>
                  <a:schemeClr val="lt1"/>
                </a:solidFill>
                <a:latin typeface="Arial"/>
                <a:ea typeface="Arial"/>
                <a:cs typeface="Arial"/>
                <a:sym typeface="Arial"/>
              </a:rPr>
              <a:t>Homefront: a game landscape littered with so many Hooters and White Castles you’d swear they were integral to the narrative.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idx="1" type="body"/>
          </p:nvPr>
        </p:nvSpPr>
        <p:spPr>
          <a:xfrm>
            <a:off x="547382" y="1424266"/>
            <a:ext cx="7782886" cy="235520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“Videogame addiction does exist but…only affects a small minority of players. There appears to be many people who use video games excessively, but are not addicted as measured by [scientific] criteria” (276). Professor Mark Griffiths, Psychology.  </a:t>
            </a:r>
            <a:endParaRPr/>
          </a:p>
        </p:txBody>
      </p:sp>
      <p:pic>
        <p:nvPicPr>
          <p:cNvPr descr="add-griff" id="130" name="Google Shape;130;p19"/>
          <p:cNvPicPr preferRelativeResize="0"/>
          <p:nvPr/>
        </p:nvPicPr>
        <p:blipFill rotWithShape="1">
          <a:blip r:embed="rId3">
            <a:alphaModFix/>
          </a:blip>
          <a:srcRect b="0" l="0" r="0" t="0"/>
          <a:stretch/>
        </p:blipFill>
        <p:spPr>
          <a:xfrm>
            <a:off x="2446789" y="4406915"/>
            <a:ext cx="4419600" cy="2092325"/>
          </a:xfrm>
          <a:prstGeom prst="rect">
            <a:avLst/>
          </a:prstGeom>
          <a:noFill/>
          <a:ln cap="flat" cmpd="sng" w="9525">
            <a:solidFill>
              <a:schemeClr val="dk1"/>
            </a:solidFill>
            <a:prstDash val="solid"/>
            <a:miter lim="800000"/>
            <a:headEnd len="sm" w="sm" type="none"/>
            <a:tailEnd len="sm" w="sm" type="none"/>
          </a:ln>
        </p:spPr>
      </p:pic>
      <p:sp>
        <p:nvSpPr>
          <p:cNvPr id="131" name="Google Shape;131;p19"/>
          <p:cNvSpPr txBox="1"/>
          <p:nvPr/>
        </p:nvSpPr>
        <p:spPr>
          <a:xfrm>
            <a:off x="0" y="352197"/>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Mark Griffiths</a:t>
            </a:r>
            <a:endParaRPr b="1" sz="4400">
              <a:solidFill>
                <a:schemeClr val="lt1"/>
              </a:solidFill>
              <a:latin typeface="Calibri"/>
              <a:ea typeface="Calibri"/>
              <a:cs typeface="Calibri"/>
              <a:sym typeface="Calibri"/>
            </a:endParaRPr>
          </a:p>
        </p:txBody>
      </p:sp>
      <p:pic>
        <p:nvPicPr>
          <p:cNvPr descr="https://pbs.twimg.com/profile_images/1701847746/mark_press_photos_04_003.jpg" id="132" name="Google Shape;132;p19"/>
          <p:cNvPicPr preferRelativeResize="0"/>
          <p:nvPr/>
        </p:nvPicPr>
        <p:blipFill rotWithShape="1">
          <a:blip r:embed="rId4">
            <a:alphaModFix/>
          </a:blip>
          <a:srcRect b="0" l="0" r="8293" t="0"/>
          <a:stretch/>
        </p:blipFill>
        <p:spPr>
          <a:xfrm>
            <a:off x="8561547" y="881078"/>
            <a:ext cx="3266930" cy="45720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942032_93077_front" id="619" name="Google Shape;619;p82"/>
          <p:cNvPicPr preferRelativeResize="0"/>
          <p:nvPr/>
        </p:nvPicPr>
        <p:blipFill rotWithShape="1">
          <a:blip r:embed="rId3">
            <a:alphaModFix/>
          </a:blip>
          <a:srcRect b="0" l="0" r="0" t="0"/>
          <a:stretch/>
        </p:blipFill>
        <p:spPr>
          <a:xfrm>
            <a:off x="34925" y="-2746"/>
            <a:ext cx="4841875" cy="6858000"/>
          </a:xfrm>
          <a:prstGeom prst="rect">
            <a:avLst/>
          </a:prstGeom>
          <a:noFill/>
          <a:ln>
            <a:noFill/>
          </a:ln>
        </p:spPr>
      </p:pic>
      <p:pic>
        <p:nvPicPr>
          <p:cNvPr descr="pikmin_2" id="620" name="Google Shape;620;p82"/>
          <p:cNvPicPr preferRelativeResize="0"/>
          <p:nvPr/>
        </p:nvPicPr>
        <p:blipFill rotWithShape="1">
          <a:blip r:embed="rId4">
            <a:alphaModFix/>
          </a:blip>
          <a:srcRect b="0" l="0" r="0" t="15060"/>
          <a:stretch/>
        </p:blipFill>
        <p:spPr>
          <a:xfrm>
            <a:off x="4876800" y="0"/>
            <a:ext cx="7282334" cy="4645952"/>
          </a:xfrm>
          <a:prstGeom prst="rect">
            <a:avLst/>
          </a:prstGeom>
          <a:noFill/>
          <a:ln>
            <a:noFill/>
          </a:ln>
        </p:spPr>
      </p:pic>
      <p:pic>
        <p:nvPicPr>
          <p:cNvPr descr="pizza_hut_psp" id="621" name="Google Shape;621;p82"/>
          <p:cNvPicPr preferRelativeResize="0"/>
          <p:nvPr/>
        </p:nvPicPr>
        <p:blipFill rotWithShape="1">
          <a:blip r:embed="rId5">
            <a:alphaModFix/>
          </a:blip>
          <a:srcRect b="0" l="9639" r="21687" t="0"/>
          <a:stretch/>
        </p:blipFill>
        <p:spPr>
          <a:xfrm>
            <a:off x="4876800" y="3856873"/>
            <a:ext cx="3691973" cy="3065849"/>
          </a:xfrm>
          <a:prstGeom prst="rect">
            <a:avLst/>
          </a:prstGeom>
          <a:noFill/>
          <a:ln>
            <a:noFill/>
          </a:ln>
        </p:spPr>
      </p:pic>
      <p:sp>
        <p:nvSpPr>
          <p:cNvPr id="622" name="Google Shape;622;p82"/>
          <p:cNvSpPr txBox="1"/>
          <p:nvPr/>
        </p:nvSpPr>
        <p:spPr>
          <a:xfrm>
            <a:off x="9220200" y="1"/>
            <a:ext cx="1447800" cy="36671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rPr b="1" lang="en-CA" sz="1800">
                <a:solidFill>
                  <a:schemeClr val="lt1"/>
                </a:solidFill>
                <a:latin typeface="Arial"/>
                <a:ea typeface="Arial"/>
                <a:cs typeface="Arial"/>
                <a:sym typeface="Arial"/>
              </a:rPr>
              <a:t>Pikiman 2</a:t>
            </a:r>
            <a:endParaRPr/>
          </a:p>
        </p:txBody>
      </p:sp>
      <p:sp>
        <p:nvSpPr>
          <p:cNvPr id="623" name="Google Shape;623;p82"/>
          <p:cNvSpPr txBox="1"/>
          <p:nvPr/>
        </p:nvSpPr>
        <p:spPr>
          <a:xfrm>
            <a:off x="8653849" y="5754252"/>
            <a:ext cx="3002692" cy="36933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rPr b="1" lang="en-CA" sz="1800">
                <a:solidFill>
                  <a:schemeClr val="lt1"/>
                </a:solidFill>
                <a:latin typeface="Arial"/>
                <a:ea typeface="Arial"/>
                <a:cs typeface="Arial"/>
                <a:sym typeface="Arial"/>
              </a:rPr>
              <a:t>Phantasy Star Portable 2</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3"/>
          <p:cNvSpPr txBox="1"/>
          <p:nvPr>
            <p:ph idx="1" type="body"/>
          </p:nvPr>
        </p:nvSpPr>
        <p:spPr>
          <a:xfrm>
            <a:off x="634313" y="1476632"/>
            <a:ext cx="4191000" cy="4953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The Obama campaign purchased space in </a:t>
            </a:r>
            <a:r>
              <a:rPr i="1" lang="en-CA" sz="3200"/>
              <a:t>Burnout Paradise</a:t>
            </a:r>
            <a:r>
              <a:rPr lang="en-CA" sz="3200"/>
              <a:t> and nine other titles by Electronic Arts for 44k each. </a:t>
            </a:r>
            <a:endParaRPr/>
          </a:p>
          <a:p>
            <a:pPr indent="-228600" lvl="0" marL="228600" rtl="0" algn="l">
              <a:lnSpc>
                <a:spcPct val="90000"/>
              </a:lnSpc>
              <a:spcBef>
                <a:spcPts val="1000"/>
              </a:spcBef>
              <a:spcAft>
                <a:spcPts val="0"/>
              </a:spcAft>
              <a:buClr>
                <a:schemeClr val="dk1"/>
              </a:buClr>
              <a:buSzPts val="3200"/>
              <a:buChar char="•"/>
            </a:pPr>
            <a:r>
              <a:rPr lang="en-CA" sz="3200"/>
              <a:t>Even if the average gamer wasn’t going to vote, the stunt got a ton of publicity. </a:t>
            </a:r>
            <a:endParaRPr/>
          </a:p>
        </p:txBody>
      </p:sp>
      <p:sp>
        <p:nvSpPr>
          <p:cNvPr id="629" name="Google Shape;629;p83"/>
          <p:cNvSpPr txBox="1"/>
          <p:nvPr/>
        </p:nvSpPr>
        <p:spPr>
          <a:xfrm>
            <a:off x="0" y="384004"/>
            <a:ext cx="5025081"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Burnout: Paradise</a:t>
            </a:r>
            <a:endParaRPr b="1" sz="4400">
              <a:solidFill>
                <a:schemeClr val="lt1"/>
              </a:solidFill>
              <a:latin typeface="Calibri"/>
              <a:ea typeface="Calibri"/>
              <a:cs typeface="Calibri"/>
              <a:sym typeface="Calibri"/>
            </a:endParaRPr>
          </a:p>
        </p:txBody>
      </p:sp>
      <p:pic>
        <p:nvPicPr>
          <p:cNvPr id="630" name="Google Shape;630;p83"/>
          <p:cNvPicPr preferRelativeResize="0"/>
          <p:nvPr/>
        </p:nvPicPr>
        <p:blipFill rotWithShape="1">
          <a:blip r:embed="rId3">
            <a:alphaModFix/>
          </a:blip>
          <a:srcRect b="0" l="0" r="0" t="0"/>
          <a:stretch/>
        </p:blipFill>
        <p:spPr>
          <a:xfrm>
            <a:off x="5754587" y="3632886"/>
            <a:ext cx="5572439" cy="3134497"/>
          </a:xfrm>
          <a:prstGeom prst="rect">
            <a:avLst/>
          </a:prstGeom>
          <a:noFill/>
          <a:ln cap="flat" cmpd="sng" w="38100">
            <a:solidFill>
              <a:schemeClr val="dk1"/>
            </a:solidFill>
            <a:prstDash val="solid"/>
            <a:round/>
            <a:headEnd len="sm" w="sm" type="none"/>
            <a:tailEnd len="sm" w="sm" type="none"/>
          </a:ln>
        </p:spPr>
      </p:pic>
      <p:pic>
        <p:nvPicPr>
          <p:cNvPr id="631" name="Google Shape;631;p83"/>
          <p:cNvPicPr preferRelativeResize="0"/>
          <p:nvPr/>
        </p:nvPicPr>
        <p:blipFill rotWithShape="1">
          <a:blip r:embed="rId4">
            <a:alphaModFix/>
          </a:blip>
          <a:srcRect b="0" l="0" r="0" t="0"/>
          <a:stretch/>
        </p:blipFill>
        <p:spPr>
          <a:xfrm>
            <a:off x="5833418" y="243016"/>
            <a:ext cx="4788243" cy="3192162"/>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37" name="Google Shape;637;p8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2039beaa-9382-4fd5-9386-1d63610e214f" id="638" name="Google Shape;638;p84"/>
          <p:cNvPicPr preferRelativeResize="0"/>
          <p:nvPr/>
        </p:nvPicPr>
        <p:blipFill rotWithShape="1">
          <a:blip r:embed="rId3">
            <a:alphaModFix/>
          </a:blip>
          <a:srcRect b="0" l="0" r="0" t="0"/>
          <a:stretch/>
        </p:blipFill>
        <p:spPr>
          <a:xfrm>
            <a:off x="7410450" y="0"/>
            <a:ext cx="4781550" cy="6858000"/>
          </a:xfrm>
          <a:prstGeom prst="rect">
            <a:avLst/>
          </a:prstGeom>
          <a:noFill/>
          <a:ln>
            <a:noFill/>
          </a:ln>
        </p:spPr>
      </p:pic>
      <p:pic>
        <p:nvPicPr>
          <p:cNvPr descr="sneak_king_screen-2" id="639" name="Google Shape;639;p84"/>
          <p:cNvPicPr preferRelativeResize="0"/>
          <p:nvPr/>
        </p:nvPicPr>
        <p:blipFill rotWithShape="1">
          <a:blip r:embed="rId4">
            <a:alphaModFix/>
          </a:blip>
          <a:srcRect b="0" l="0" r="0" t="0"/>
          <a:stretch/>
        </p:blipFill>
        <p:spPr>
          <a:xfrm>
            <a:off x="-1" y="-1"/>
            <a:ext cx="7471719" cy="5364311"/>
          </a:xfrm>
          <a:prstGeom prst="rect">
            <a:avLst/>
          </a:prstGeom>
          <a:noFill/>
          <a:ln>
            <a:noFill/>
          </a:ln>
        </p:spPr>
      </p:pic>
      <p:sp>
        <p:nvSpPr>
          <p:cNvPr id="640" name="Google Shape;640;p84"/>
          <p:cNvSpPr txBox="1"/>
          <p:nvPr/>
        </p:nvSpPr>
        <p:spPr>
          <a:xfrm>
            <a:off x="-1" y="5432254"/>
            <a:ext cx="7410451" cy="132343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Arial"/>
              <a:buNone/>
            </a:pPr>
            <a:r>
              <a:rPr b="1" lang="en-CA" sz="2000">
                <a:solidFill>
                  <a:schemeClr val="lt1"/>
                </a:solidFill>
                <a:latin typeface="Arial"/>
                <a:ea typeface="Arial"/>
                <a:cs typeface="Arial"/>
                <a:sym typeface="Arial"/>
              </a:rPr>
              <a:t>The player takes control of The King, the mascot for Burger King, attempting to sneak around and deliver Burger King meals to hungry people, whoever they may be. Gamer points are rewarded for achieving certain goals or style.</a:t>
            </a:r>
            <a:endParaRPr/>
          </a:p>
        </p:txBody>
      </p:sp>
      <p:sp>
        <p:nvSpPr>
          <p:cNvPr id="641" name="Google Shape;641;p84"/>
          <p:cNvSpPr txBox="1"/>
          <p:nvPr/>
        </p:nvSpPr>
        <p:spPr>
          <a:xfrm>
            <a:off x="360405" y="4592595"/>
            <a:ext cx="2590800" cy="6413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5"/>
              </a:rPr>
              <a:t>YouTube - Sneak King for Xbox 360 Trailer</a:t>
            </a:r>
            <a:endParaRPr b="0" sz="1800">
              <a:solidFill>
                <a:schemeClr val="dk1"/>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5"/>
          <p:cNvSpPr txBox="1"/>
          <p:nvPr>
            <p:ph idx="1" type="body"/>
          </p:nvPr>
        </p:nvSpPr>
        <p:spPr>
          <a:xfrm>
            <a:off x="1524000" y="1711573"/>
            <a:ext cx="3886200" cy="1828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CA" sz="2400"/>
              <a:t>Celebrity simulation? </a:t>
            </a:r>
            <a:endParaRPr/>
          </a:p>
          <a:p>
            <a:pPr indent="-228600" lvl="0" marL="228600" rtl="0" algn="l">
              <a:lnSpc>
                <a:spcPct val="90000"/>
              </a:lnSpc>
              <a:spcBef>
                <a:spcPts val="1000"/>
              </a:spcBef>
              <a:spcAft>
                <a:spcPts val="0"/>
              </a:spcAft>
              <a:buClr>
                <a:schemeClr val="dk1"/>
              </a:buClr>
              <a:buSzPts val="2400"/>
              <a:buChar char="•"/>
            </a:pPr>
            <a:r>
              <a:rPr lang="en-CA" sz="2400"/>
              <a:t>Game is free—spend money on clothes and accessories in game.</a:t>
            </a:r>
            <a:endParaRPr/>
          </a:p>
          <a:p>
            <a:pPr indent="0" lvl="0" marL="0" rtl="0" algn="l">
              <a:lnSpc>
                <a:spcPct val="90000"/>
              </a:lnSpc>
              <a:spcBef>
                <a:spcPts val="1000"/>
              </a:spcBef>
              <a:spcAft>
                <a:spcPts val="0"/>
              </a:spcAft>
              <a:buClr>
                <a:schemeClr val="dk1"/>
              </a:buClr>
              <a:buSzPts val="2800"/>
              <a:buNone/>
            </a:pPr>
            <a:r>
              <a:t/>
            </a:r>
            <a:endParaRPr/>
          </a:p>
        </p:txBody>
      </p:sp>
      <p:pic>
        <p:nvPicPr>
          <p:cNvPr id="647" name="Google Shape;647;p85"/>
          <p:cNvPicPr preferRelativeResize="0"/>
          <p:nvPr/>
        </p:nvPicPr>
        <p:blipFill rotWithShape="1">
          <a:blip r:embed="rId3">
            <a:alphaModFix/>
          </a:blip>
          <a:srcRect b="0" l="0" r="0" t="0"/>
          <a:stretch/>
        </p:blipFill>
        <p:spPr>
          <a:xfrm>
            <a:off x="535332" y="3560775"/>
            <a:ext cx="7134225" cy="2476500"/>
          </a:xfrm>
          <a:prstGeom prst="rect">
            <a:avLst/>
          </a:prstGeom>
          <a:noFill/>
          <a:ln>
            <a:noFill/>
          </a:ln>
        </p:spPr>
      </p:pic>
      <p:sp>
        <p:nvSpPr>
          <p:cNvPr id="648" name="Google Shape;648;p85"/>
          <p:cNvSpPr txBox="1"/>
          <p:nvPr/>
        </p:nvSpPr>
        <p:spPr>
          <a:xfrm>
            <a:off x="3352800" y="6169051"/>
            <a:ext cx="8229600" cy="36988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4"/>
              </a:rPr>
              <a:t>Beating 'Kim Kardashian: Hollywood' Reveals The Sad Truths Of Celebrity Life</a:t>
            </a:r>
            <a:endParaRPr b="0" sz="1800">
              <a:solidFill>
                <a:schemeClr val="dk1"/>
              </a:solidFill>
              <a:latin typeface="Arial"/>
              <a:ea typeface="Arial"/>
              <a:cs typeface="Arial"/>
              <a:sym typeface="Arial"/>
            </a:endParaRPr>
          </a:p>
        </p:txBody>
      </p:sp>
      <p:pic>
        <p:nvPicPr>
          <p:cNvPr id="649" name="Google Shape;649;p85"/>
          <p:cNvPicPr preferRelativeResize="0"/>
          <p:nvPr/>
        </p:nvPicPr>
        <p:blipFill rotWithShape="1">
          <a:blip r:embed="rId5">
            <a:alphaModFix/>
          </a:blip>
          <a:srcRect b="0" l="0" r="0" t="0"/>
          <a:stretch/>
        </p:blipFill>
        <p:spPr>
          <a:xfrm>
            <a:off x="7041121" y="329404"/>
            <a:ext cx="4650598" cy="3099596"/>
          </a:xfrm>
          <a:prstGeom prst="rect">
            <a:avLst/>
          </a:prstGeom>
          <a:noFill/>
          <a:ln cap="flat" cmpd="sng" w="28575">
            <a:solidFill>
              <a:schemeClr val="lt1"/>
            </a:solidFill>
            <a:prstDash val="solid"/>
            <a:miter lim="800000"/>
            <a:headEnd len="sm" w="sm" type="none"/>
            <a:tailEnd len="sm" w="sm" type="none"/>
          </a:ln>
        </p:spPr>
      </p:pic>
      <p:sp>
        <p:nvSpPr>
          <p:cNvPr id="650" name="Google Shape;650;p85"/>
          <p:cNvSpPr txBox="1"/>
          <p:nvPr/>
        </p:nvSpPr>
        <p:spPr>
          <a:xfrm>
            <a:off x="0" y="404556"/>
            <a:ext cx="6705600" cy="946405"/>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4700">
                <a:solidFill>
                  <a:schemeClr val="lt1"/>
                </a:solidFill>
                <a:latin typeface="Calibri"/>
                <a:ea typeface="Calibri"/>
                <a:cs typeface="Calibri"/>
                <a:sym typeface="Calibri"/>
              </a:rPr>
              <a:t>Kim Kardashian: Hollywood</a:t>
            </a:r>
            <a:endParaRPr b="1" sz="4700">
              <a:solidFill>
                <a:schemeClr val="lt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6"/>
          <p:cNvSpPr txBox="1"/>
          <p:nvPr>
            <p:ph idx="1" type="body"/>
          </p:nvPr>
        </p:nvSpPr>
        <p:spPr>
          <a:xfrm>
            <a:off x="856734" y="1649349"/>
            <a:ext cx="11030465" cy="4137840"/>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CA" sz="3600"/>
              <a:t>Spending on in-game advertising and product placement was $56 million in 2005 (</a:t>
            </a:r>
            <a:r>
              <a:rPr lang="en-CA" sz="3600" u="sng">
                <a:solidFill>
                  <a:schemeClr val="hlink"/>
                </a:solidFill>
                <a:hlinkClick r:id="rId3"/>
              </a:rPr>
              <a:t>http://www.msnbc.msn.com/id/13960083/</a:t>
            </a:r>
            <a:r>
              <a:rPr lang="en-CA" sz="3600"/>
              <a:t>)</a:t>
            </a:r>
            <a:endParaRPr/>
          </a:p>
          <a:p>
            <a:pPr indent="-228600" lvl="2" marL="1143000" rtl="0" algn="l">
              <a:lnSpc>
                <a:spcPct val="90000"/>
              </a:lnSpc>
              <a:spcBef>
                <a:spcPts val="500"/>
              </a:spcBef>
              <a:spcAft>
                <a:spcPts val="0"/>
              </a:spcAft>
              <a:buClr>
                <a:schemeClr val="dk1"/>
              </a:buClr>
              <a:buSzPct val="100000"/>
              <a:buChar char="•"/>
            </a:pPr>
            <a:r>
              <a:rPr lang="en-CA" sz="2800"/>
              <a:t>Spending for 2010 was 1 billion</a:t>
            </a:r>
            <a:endParaRPr/>
          </a:p>
          <a:p>
            <a:pPr indent="-228600" lvl="2" marL="1143000" rtl="0" algn="l">
              <a:lnSpc>
                <a:spcPct val="90000"/>
              </a:lnSpc>
              <a:spcBef>
                <a:spcPts val="500"/>
              </a:spcBef>
              <a:spcAft>
                <a:spcPts val="0"/>
              </a:spcAft>
              <a:buClr>
                <a:schemeClr val="dk1"/>
              </a:buClr>
              <a:buSzPct val="100000"/>
              <a:buChar char="•"/>
            </a:pPr>
            <a:r>
              <a:rPr lang="en-CA" sz="2800"/>
              <a:t>Spending for 2014 projected at 2 billion</a:t>
            </a:r>
            <a:endParaRPr/>
          </a:p>
          <a:p>
            <a:pPr indent="-228600" lvl="2" marL="1143000" rtl="0" algn="l">
              <a:lnSpc>
                <a:spcPct val="90000"/>
              </a:lnSpc>
              <a:spcBef>
                <a:spcPts val="500"/>
              </a:spcBef>
              <a:spcAft>
                <a:spcPts val="0"/>
              </a:spcAft>
              <a:buClr>
                <a:schemeClr val="dk1"/>
              </a:buClr>
              <a:buSzPct val="100000"/>
              <a:buChar char="•"/>
            </a:pPr>
            <a:r>
              <a:rPr lang="en-CA" sz="2800"/>
              <a:t>Spending for 2016 projected to be </a:t>
            </a:r>
            <a:r>
              <a:rPr b="1" lang="en-CA" sz="2800">
                <a:solidFill>
                  <a:srgbClr val="C00000"/>
                </a:solidFill>
              </a:rPr>
              <a:t>7.2 billion</a:t>
            </a:r>
            <a:endParaRPr/>
          </a:p>
          <a:p>
            <a:pPr indent="-228600" lvl="0" marL="228600" rtl="0" algn="l">
              <a:lnSpc>
                <a:spcPct val="90000"/>
              </a:lnSpc>
              <a:spcBef>
                <a:spcPts val="1000"/>
              </a:spcBef>
              <a:spcAft>
                <a:spcPts val="0"/>
              </a:spcAft>
              <a:buClr>
                <a:schemeClr val="dk1"/>
              </a:buClr>
              <a:buSzPct val="100000"/>
              <a:buChar char="•"/>
            </a:pPr>
            <a:r>
              <a:rPr b="1" lang="en-CA" sz="3600"/>
              <a:t>However, these are mere projections, and evidence suggests that in-game ad revenue has not grown as much as previously predicted…and now we have loot boxes so who cares? </a:t>
            </a:r>
            <a:endParaRPr/>
          </a:p>
        </p:txBody>
      </p:sp>
      <p:sp>
        <p:nvSpPr>
          <p:cNvPr id="656" name="Google Shape;656;p86"/>
          <p:cNvSpPr txBox="1"/>
          <p:nvPr/>
        </p:nvSpPr>
        <p:spPr>
          <a:xfrm>
            <a:off x="2549611" y="5533769"/>
            <a:ext cx="7086600" cy="6461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4"/>
              </a:rPr>
              <a:t>Global ad spending in video games to top $7.2B in 2016 | GamesBeat | Games | by Dean Takahashi</a:t>
            </a:r>
            <a:endParaRPr b="0" sz="1800">
              <a:solidFill>
                <a:schemeClr val="dk1"/>
              </a:solidFill>
              <a:latin typeface="Arial"/>
              <a:ea typeface="Arial"/>
              <a:cs typeface="Arial"/>
              <a:sym typeface="Arial"/>
            </a:endParaRPr>
          </a:p>
        </p:txBody>
      </p:sp>
      <p:sp>
        <p:nvSpPr>
          <p:cNvPr id="657" name="Google Shape;657;p86"/>
          <p:cNvSpPr txBox="1"/>
          <p:nvPr/>
        </p:nvSpPr>
        <p:spPr>
          <a:xfrm>
            <a:off x="0" y="294892"/>
            <a:ext cx="6705600" cy="946405"/>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Product Placement</a:t>
            </a:r>
            <a:endParaRPr b="1" sz="4700">
              <a:solidFill>
                <a:schemeClr val="lt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63" name="Google Shape;663;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99343-Untitled-1" id="664" name="Google Shape;664;p87"/>
          <p:cNvPicPr preferRelativeResize="0"/>
          <p:nvPr/>
        </p:nvPicPr>
        <p:blipFill rotWithShape="1">
          <a:blip r:embed="rId3">
            <a:alphaModFix/>
          </a:blip>
          <a:srcRect b="0" l="0" r="0" t="0"/>
          <a:stretch/>
        </p:blipFill>
        <p:spPr>
          <a:xfrm>
            <a:off x="1524000" y="0"/>
            <a:ext cx="9144000" cy="6858000"/>
          </a:xfrm>
          <a:prstGeom prst="rect">
            <a:avLst/>
          </a:prstGeom>
          <a:noFill/>
          <a:ln>
            <a:noFill/>
          </a:ln>
        </p:spPr>
      </p:pic>
      <p:sp>
        <p:nvSpPr>
          <p:cNvPr id="665" name="Google Shape;665;p87"/>
          <p:cNvSpPr txBox="1"/>
          <p:nvPr/>
        </p:nvSpPr>
        <p:spPr>
          <a:xfrm>
            <a:off x="6858000" y="2895600"/>
            <a:ext cx="3810000" cy="7112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4000">
                <a:solidFill>
                  <a:schemeClr val="lt1"/>
                </a:solidFill>
                <a:latin typeface="Calibri"/>
                <a:ea typeface="Calibri"/>
                <a:cs typeface="Calibri"/>
                <a:sym typeface="Calibri"/>
              </a:rPr>
              <a:t>This is a joke.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71" name="Google Shape;671;p8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ipod-metal-gear-solid-4" id="672" name="Google Shape;672;p88"/>
          <p:cNvPicPr preferRelativeResize="0"/>
          <p:nvPr/>
        </p:nvPicPr>
        <p:blipFill rotWithShape="1">
          <a:blip r:embed="rId3">
            <a:alphaModFix/>
          </a:blip>
          <a:srcRect b="0" l="0" r="0" t="0"/>
          <a:stretch/>
        </p:blipFill>
        <p:spPr>
          <a:xfrm>
            <a:off x="1524000" y="0"/>
            <a:ext cx="9144000" cy="6858000"/>
          </a:xfrm>
          <a:prstGeom prst="rect">
            <a:avLst/>
          </a:prstGeom>
          <a:noFill/>
          <a:ln>
            <a:noFill/>
          </a:ln>
        </p:spPr>
      </p:pic>
      <p:sp>
        <p:nvSpPr>
          <p:cNvPr id="673" name="Google Shape;673;p88"/>
          <p:cNvSpPr txBox="1"/>
          <p:nvPr/>
        </p:nvSpPr>
        <p:spPr>
          <a:xfrm>
            <a:off x="8382000" y="457200"/>
            <a:ext cx="2057400" cy="1930400"/>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4000">
                <a:solidFill>
                  <a:schemeClr val="lt1"/>
                </a:solidFill>
                <a:latin typeface="Calibri"/>
                <a:ea typeface="Calibri"/>
                <a:cs typeface="Calibri"/>
                <a:sym typeface="Calibri"/>
              </a:rPr>
              <a:t>This is not a joke.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79" name="Google Shape;679;p8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Nike%20shoes" id="680" name="Google Shape;680;p89"/>
          <p:cNvPicPr preferRelativeResize="0"/>
          <p:nvPr/>
        </p:nvPicPr>
        <p:blipFill rotWithShape="1">
          <a:blip r:embed="rId3">
            <a:alphaModFix/>
          </a:blip>
          <a:srcRect b="0" l="0" r="0" t="0"/>
          <a:stretch/>
        </p:blipFill>
        <p:spPr>
          <a:xfrm>
            <a:off x="3048000" y="0"/>
            <a:ext cx="9144000" cy="6858000"/>
          </a:xfrm>
          <a:prstGeom prst="rect">
            <a:avLst/>
          </a:prstGeom>
          <a:noFill/>
          <a:ln>
            <a:noFill/>
          </a:ln>
        </p:spPr>
      </p:pic>
      <p:sp>
        <p:nvSpPr>
          <p:cNvPr id="681" name="Google Shape;681;p89"/>
          <p:cNvSpPr txBox="1"/>
          <p:nvPr/>
        </p:nvSpPr>
        <p:spPr>
          <a:xfrm>
            <a:off x="-38100" y="0"/>
            <a:ext cx="3086100" cy="304698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400">
                <a:solidFill>
                  <a:schemeClr val="lt1"/>
                </a:solidFill>
                <a:latin typeface="Calibri"/>
                <a:ea typeface="Calibri"/>
                <a:cs typeface="Calibri"/>
                <a:sym typeface="Calibri"/>
              </a:rPr>
              <a:t>A survey by Nielsen Interactive Entertainment found that 70% of gamers actually liked in-game product placements, saying it made games more realistic.</a:t>
            </a:r>
            <a:r>
              <a:rPr b="1" lang="en-CA" sz="2400">
                <a:solidFill>
                  <a:schemeClr val="dk1"/>
                </a:solidFill>
                <a:latin typeface="Calibri"/>
                <a:ea typeface="Calibri"/>
                <a:cs typeface="Calibri"/>
                <a:sym typeface="Calibri"/>
              </a:rPr>
              <a:t> </a:t>
            </a:r>
            <a:endParaRPr/>
          </a:p>
        </p:txBody>
      </p:sp>
      <p:pic>
        <p:nvPicPr>
          <p:cNvPr descr="_40170772_ads_gameredboost203b" id="682" name="Google Shape;682;p89"/>
          <p:cNvPicPr preferRelativeResize="0"/>
          <p:nvPr/>
        </p:nvPicPr>
        <p:blipFill rotWithShape="1">
          <a:blip r:embed="rId4">
            <a:alphaModFix/>
          </a:blip>
          <a:srcRect b="0" l="0" r="0" t="0"/>
          <a:stretch/>
        </p:blipFill>
        <p:spPr>
          <a:xfrm>
            <a:off x="-38100" y="3722688"/>
            <a:ext cx="3276600" cy="24542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88" name="Google Shape;688;p9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Infamous 2_Subway" id="689" name="Google Shape;689;p90"/>
          <p:cNvPicPr preferRelativeResize="0"/>
          <p:nvPr/>
        </p:nvPicPr>
        <p:blipFill rotWithShape="1">
          <a:blip r:embed="rId3">
            <a:alphaModFix/>
          </a:blip>
          <a:srcRect b="0" l="0" r="0" t="0"/>
          <a:stretch/>
        </p:blipFill>
        <p:spPr>
          <a:xfrm>
            <a:off x="0" y="-815547"/>
            <a:ext cx="12192000" cy="8331200"/>
          </a:xfrm>
          <a:prstGeom prst="rect">
            <a:avLst/>
          </a:prstGeom>
          <a:noFill/>
          <a:ln>
            <a:noFill/>
          </a:ln>
        </p:spPr>
      </p:pic>
      <p:sp>
        <p:nvSpPr>
          <p:cNvPr id="690" name="Google Shape;690;p90"/>
          <p:cNvSpPr txBox="1"/>
          <p:nvPr/>
        </p:nvSpPr>
        <p:spPr>
          <a:xfrm>
            <a:off x="172995" y="2062302"/>
            <a:ext cx="2512541" cy="1938992"/>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Arial"/>
              <a:buNone/>
            </a:pPr>
            <a:r>
              <a:rPr b="1" lang="en-CA" sz="2000">
                <a:solidFill>
                  <a:schemeClr val="lt1"/>
                </a:solidFill>
                <a:latin typeface="Arial"/>
                <a:ea typeface="Arial"/>
                <a:cs typeface="Arial"/>
                <a:sym typeface="Arial"/>
              </a:rPr>
              <a:t>Screen shot from </a:t>
            </a:r>
            <a:r>
              <a:rPr b="1" i="1" lang="en-CA" sz="2000">
                <a:solidFill>
                  <a:schemeClr val="lt1"/>
                </a:solidFill>
                <a:latin typeface="Arial"/>
                <a:ea typeface="Arial"/>
                <a:cs typeface="Arial"/>
                <a:sym typeface="Arial"/>
              </a:rPr>
              <a:t>Infamous 2</a:t>
            </a:r>
            <a:r>
              <a:rPr b="1" lang="en-CA" sz="2000">
                <a:solidFill>
                  <a:schemeClr val="lt1"/>
                </a:solidFill>
                <a:latin typeface="Arial"/>
                <a:ea typeface="Arial"/>
                <a:cs typeface="Arial"/>
                <a:sym typeface="Arial"/>
              </a:rPr>
              <a:t>: cheap publicity, gritty realism, or corporate whoring?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96" name="Google Shape;696;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Bf2142-advert" id="697" name="Google Shape;697;p91"/>
          <p:cNvPicPr preferRelativeResize="0"/>
          <p:nvPr/>
        </p:nvPicPr>
        <p:blipFill rotWithShape="1">
          <a:blip r:embed="rId3">
            <a:alphaModFix/>
          </a:blip>
          <a:srcRect b="0" l="0" r="0" t="0"/>
          <a:stretch/>
        </p:blipFill>
        <p:spPr>
          <a:xfrm>
            <a:off x="0" y="-3175"/>
            <a:ext cx="9144000" cy="6861175"/>
          </a:xfrm>
          <a:prstGeom prst="rect">
            <a:avLst/>
          </a:prstGeom>
          <a:noFill/>
          <a:ln>
            <a:noFill/>
          </a:ln>
        </p:spPr>
      </p:pic>
      <p:sp>
        <p:nvSpPr>
          <p:cNvPr id="698" name="Google Shape;698;p91"/>
          <p:cNvSpPr txBox="1"/>
          <p:nvPr/>
        </p:nvSpPr>
        <p:spPr>
          <a:xfrm>
            <a:off x="8229600" y="2139437"/>
            <a:ext cx="3962400" cy="1927225"/>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400"/>
              <a:buFont typeface="Arial"/>
              <a:buNone/>
            </a:pPr>
            <a:r>
              <a:rPr b="1" lang="en-CA" sz="2400">
                <a:solidFill>
                  <a:schemeClr val="lt1"/>
                </a:solidFill>
                <a:latin typeface="Arial"/>
                <a:ea typeface="Arial"/>
                <a:cs typeface="Arial"/>
                <a:sym typeface="Arial"/>
              </a:rPr>
              <a:t>Screenshot of </a:t>
            </a:r>
            <a:r>
              <a:rPr b="1" i="1" lang="en-CA" sz="2400">
                <a:solidFill>
                  <a:schemeClr val="lt1"/>
                </a:solidFill>
                <a:latin typeface="Arial"/>
                <a:ea typeface="Arial"/>
                <a:cs typeface="Arial"/>
                <a:sym typeface="Arial"/>
              </a:rPr>
              <a:t>Battlefield 2142</a:t>
            </a:r>
            <a:r>
              <a:rPr b="1" lang="en-CA" sz="2400">
                <a:solidFill>
                  <a:schemeClr val="lt1"/>
                </a:solidFill>
                <a:latin typeface="Arial"/>
                <a:ea typeface="Arial"/>
                <a:cs typeface="Arial"/>
                <a:sym typeface="Arial"/>
              </a:rPr>
              <a:t>, a game set in—you guessed it—2142. Won’t we have something better than Bluray by then?</a:t>
            </a:r>
            <a:r>
              <a:rPr b="0" lang="en-CA" sz="1800">
                <a:solidFill>
                  <a:schemeClr val="dk1"/>
                </a:solidFill>
                <a:latin typeface="Arial"/>
                <a:ea typeface="Arial"/>
                <a:cs typeface="Arial"/>
                <a:sym typeface="Arial"/>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idx="1" type="body"/>
          </p:nvPr>
        </p:nvSpPr>
        <p:spPr>
          <a:xfrm>
            <a:off x="534099" y="1407253"/>
            <a:ext cx="9504364" cy="490126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3600"/>
              <a:buChar char="•"/>
            </a:pPr>
            <a:r>
              <a:rPr lang="en-CA" sz="3600"/>
              <a:t>In a recent study, (based on criteria to diagnose compulsive gambling) Griffiths and Davies estimate that 7 percent of the gaming population is addicted, based on a                      definition of “addiction” as </a:t>
            </a:r>
            <a:r>
              <a:rPr b="1" lang="en-CA" sz="3600">
                <a:solidFill>
                  <a:srgbClr val="C00000"/>
                </a:solidFill>
              </a:rPr>
              <a:t>playing more                                             than 30 hours a week (or 4.2 hours                                       a day) </a:t>
            </a:r>
            <a:r>
              <a:rPr lang="en-CA" sz="3600"/>
              <a:t>(276).</a:t>
            </a:r>
            <a:endParaRPr/>
          </a:p>
          <a:p>
            <a:pPr indent="-304800" lvl="0" marL="228600" rtl="0" algn="l">
              <a:lnSpc>
                <a:spcPct val="90000"/>
              </a:lnSpc>
              <a:spcBef>
                <a:spcPts val="1000"/>
              </a:spcBef>
              <a:spcAft>
                <a:spcPts val="0"/>
              </a:spcAft>
              <a:buClr>
                <a:schemeClr val="dk1"/>
              </a:buClr>
              <a:buSzPts val="4800"/>
              <a:buChar char="•"/>
            </a:pPr>
            <a:r>
              <a:rPr b="1" lang="en-CA" sz="4800"/>
              <a:t>Does this make </a:t>
            </a:r>
            <a:r>
              <a:rPr b="1" i="1" lang="en-CA" sz="4800"/>
              <a:t>you </a:t>
            </a:r>
            <a:r>
              <a:rPr b="1" lang="en-CA" sz="4800"/>
              <a:t>an                addict? How often do you play? </a:t>
            </a:r>
            <a:endParaRPr/>
          </a:p>
        </p:txBody>
      </p:sp>
      <p:pic>
        <p:nvPicPr>
          <p:cNvPr descr="Video_Game_Addiction_by_CoolBlueSonic" id="138" name="Google Shape;138;p20"/>
          <p:cNvPicPr preferRelativeResize="0"/>
          <p:nvPr/>
        </p:nvPicPr>
        <p:blipFill rotWithShape="1">
          <a:blip r:embed="rId3">
            <a:alphaModFix/>
          </a:blip>
          <a:srcRect b="4293" l="0" r="0" t="0"/>
          <a:stretch/>
        </p:blipFill>
        <p:spPr>
          <a:xfrm>
            <a:off x="9019900" y="2624970"/>
            <a:ext cx="2790802" cy="3683551"/>
          </a:xfrm>
          <a:prstGeom prst="rect">
            <a:avLst/>
          </a:prstGeom>
          <a:noFill/>
          <a:ln cap="flat" cmpd="sng" w="9525">
            <a:solidFill>
              <a:schemeClr val="dk1"/>
            </a:solidFill>
            <a:prstDash val="solid"/>
            <a:miter lim="800000"/>
            <a:headEnd len="sm" w="sm" type="none"/>
            <a:tailEnd len="sm" w="sm" type="none"/>
          </a:ln>
        </p:spPr>
      </p:pic>
      <p:sp>
        <p:nvSpPr>
          <p:cNvPr id="139" name="Google Shape;139;p20"/>
          <p:cNvSpPr txBox="1"/>
          <p:nvPr/>
        </p:nvSpPr>
        <p:spPr>
          <a:xfrm>
            <a:off x="0" y="304800"/>
            <a:ext cx="2206305" cy="89482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5500">
                <a:solidFill>
                  <a:schemeClr val="lt1"/>
                </a:solidFill>
                <a:latin typeface="Calibri"/>
                <a:ea typeface="Calibri"/>
                <a:cs typeface="Calibri"/>
                <a:sym typeface="Calibri"/>
              </a:rPr>
              <a:t> 7%</a:t>
            </a:r>
            <a:endParaRPr b="1" sz="5500">
              <a:solidFill>
                <a:schemeClr val="lt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04" name="Google Shape;704;p9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The Sims 2: Ikea Home Stuff Boxshot" id="705" name="Google Shape;705;p92"/>
          <p:cNvPicPr preferRelativeResize="0"/>
          <p:nvPr/>
        </p:nvPicPr>
        <p:blipFill rotWithShape="1">
          <a:blip r:embed="rId3">
            <a:alphaModFix/>
          </a:blip>
          <a:srcRect b="0" l="0" r="0" t="0"/>
          <a:stretch/>
        </p:blipFill>
        <p:spPr>
          <a:xfrm>
            <a:off x="0" y="0"/>
            <a:ext cx="4856163" cy="6858000"/>
          </a:xfrm>
          <a:prstGeom prst="rect">
            <a:avLst/>
          </a:prstGeom>
          <a:noFill/>
          <a:ln>
            <a:noFill/>
          </a:ln>
        </p:spPr>
      </p:pic>
      <p:pic>
        <p:nvPicPr>
          <p:cNvPr descr="Image 4" id="706" name="Google Shape;706;p92"/>
          <p:cNvPicPr preferRelativeResize="0"/>
          <p:nvPr/>
        </p:nvPicPr>
        <p:blipFill rotWithShape="1">
          <a:blip r:embed="rId4">
            <a:alphaModFix/>
          </a:blip>
          <a:srcRect b="0" l="0" r="0" t="0"/>
          <a:stretch/>
        </p:blipFill>
        <p:spPr>
          <a:xfrm>
            <a:off x="4777946" y="-1"/>
            <a:ext cx="7414054" cy="5343755"/>
          </a:xfrm>
          <a:prstGeom prst="rect">
            <a:avLst/>
          </a:prstGeom>
          <a:noFill/>
          <a:ln>
            <a:noFill/>
          </a:ln>
        </p:spPr>
      </p:pic>
      <p:pic>
        <p:nvPicPr>
          <p:cNvPr descr="Image 4" id="707" name="Google Shape;707;p92"/>
          <p:cNvPicPr preferRelativeResize="0"/>
          <p:nvPr/>
        </p:nvPicPr>
        <p:blipFill rotWithShape="1">
          <a:blip r:embed="rId5">
            <a:alphaModFix/>
          </a:blip>
          <a:srcRect b="0" l="0" r="0" t="0"/>
          <a:stretch/>
        </p:blipFill>
        <p:spPr>
          <a:xfrm>
            <a:off x="7220464" y="3600450"/>
            <a:ext cx="4419600" cy="32575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13" name="Google Shape;713;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es9e1u" id="714" name="Google Shape;714;p93"/>
          <p:cNvPicPr preferRelativeResize="0"/>
          <p:nvPr/>
        </p:nvPicPr>
        <p:blipFill rotWithShape="1">
          <a:blip r:embed="rId3">
            <a:alphaModFix/>
          </a:blip>
          <a:srcRect b="0" l="0" r="0" t="0"/>
          <a:stretch/>
        </p:blipFill>
        <p:spPr>
          <a:xfrm>
            <a:off x="0" y="0"/>
            <a:ext cx="9144000" cy="6072188"/>
          </a:xfrm>
          <a:prstGeom prst="rect">
            <a:avLst/>
          </a:prstGeom>
          <a:noFill/>
          <a:ln>
            <a:noFill/>
          </a:ln>
        </p:spPr>
      </p:pic>
      <p:pic>
        <p:nvPicPr>
          <p:cNvPr descr="darkenedskye_SKITTLES--screenshot_large" id="715" name="Google Shape;715;p93"/>
          <p:cNvPicPr preferRelativeResize="0"/>
          <p:nvPr/>
        </p:nvPicPr>
        <p:blipFill rotWithShape="1">
          <a:blip r:embed="rId4">
            <a:alphaModFix/>
          </a:blip>
          <a:srcRect b="0" l="0" r="0" t="0"/>
          <a:stretch/>
        </p:blipFill>
        <p:spPr>
          <a:xfrm>
            <a:off x="8991600" y="4673600"/>
            <a:ext cx="3276600" cy="2184400"/>
          </a:xfrm>
          <a:prstGeom prst="rect">
            <a:avLst/>
          </a:prstGeom>
          <a:noFill/>
          <a:ln cap="flat" cmpd="sng" w="9525">
            <a:solidFill>
              <a:schemeClr val="dk1"/>
            </a:solidFill>
            <a:prstDash val="solid"/>
            <a:miter lim="800000"/>
            <a:headEnd len="sm" w="sm" type="none"/>
            <a:tailEnd len="sm" w="sm" type="none"/>
          </a:ln>
        </p:spPr>
      </p:pic>
      <p:sp>
        <p:nvSpPr>
          <p:cNvPr id="716" name="Google Shape;716;p93"/>
          <p:cNvSpPr txBox="1"/>
          <p:nvPr/>
        </p:nvSpPr>
        <p:spPr>
          <a:xfrm>
            <a:off x="0" y="6136154"/>
            <a:ext cx="8991600" cy="646331"/>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rPr b="1" i="1" lang="en-CA" sz="1800">
                <a:solidFill>
                  <a:schemeClr val="lt1"/>
                </a:solidFill>
                <a:latin typeface="Arial"/>
                <a:ea typeface="Arial"/>
                <a:cs typeface="Arial"/>
                <a:sym typeface="Arial"/>
              </a:rPr>
              <a:t>Darkened Skye</a:t>
            </a:r>
            <a:r>
              <a:rPr b="1" lang="en-CA" sz="1800">
                <a:solidFill>
                  <a:schemeClr val="lt1"/>
                </a:solidFill>
                <a:latin typeface="Arial"/>
                <a:ea typeface="Arial"/>
                <a:cs typeface="Arial"/>
                <a:sym typeface="Arial"/>
              </a:rPr>
              <a:t>: A game that’s gone down in legend for having a magic system that depends entirely on the player’s acquisition of….skittles.</a:t>
            </a:r>
            <a:endParaRPr/>
          </a:p>
        </p:txBody>
      </p:sp>
      <p:pic>
        <p:nvPicPr>
          <p:cNvPr descr="167774" id="717" name="Google Shape;717;p93"/>
          <p:cNvPicPr preferRelativeResize="0"/>
          <p:nvPr/>
        </p:nvPicPr>
        <p:blipFill rotWithShape="1">
          <a:blip r:embed="rId5">
            <a:alphaModFix/>
          </a:blip>
          <a:srcRect b="0" l="0" r="0" t="0"/>
          <a:stretch/>
        </p:blipFill>
        <p:spPr>
          <a:xfrm>
            <a:off x="8896865" y="612792"/>
            <a:ext cx="3466070" cy="215579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23" name="Google Shape;723;p9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24" name="Google Shape;724;p94"/>
          <p:cNvPicPr preferRelativeResize="0"/>
          <p:nvPr/>
        </p:nvPicPr>
        <p:blipFill rotWithShape="1">
          <a:blip r:embed="rId3">
            <a:alphaModFix/>
          </a:blip>
          <a:srcRect b="5207" l="0" r="3998" t="11458"/>
          <a:stretch/>
        </p:blipFill>
        <p:spPr>
          <a:xfrm>
            <a:off x="0" y="-18299"/>
            <a:ext cx="12192000" cy="7937500"/>
          </a:xfrm>
          <a:prstGeom prst="rect">
            <a:avLst/>
          </a:prstGeom>
          <a:noFill/>
          <a:ln>
            <a:noFill/>
          </a:ln>
        </p:spPr>
      </p:pic>
      <p:sp>
        <p:nvSpPr>
          <p:cNvPr id="725" name="Google Shape;725;p94"/>
          <p:cNvSpPr txBox="1"/>
          <p:nvPr/>
        </p:nvSpPr>
        <p:spPr>
          <a:xfrm>
            <a:off x="0" y="1543137"/>
            <a:ext cx="2273643" cy="347787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Arial"/>
              <a:buNone/>
            </a:pPr>
            <a:r>
              <a:rPr b="1" lang="en-CA" sz="2000">
                <a:solidFill>
                  <a:schemeClr val="lt1"/>
                </a:solidFill>
                <a:latin typeface="Arial"/>
                <a:ea typeface="Arial"/>
                <a:cs typeface="Arial"/>
                <a:sym typeface="Arial"/>
              </a:rPr>
              <a:t>Personally, in game ads take me OUT of the game; I hate it. I do, however, love the original ads featured in GTA games. Creativity without selling out, I say.</a:t>
            </a:r>
            <a:endParaRPr/>
          </a:p>
        </p:txBody>
      </p:sp>
      <p:sp>
        <p:nvSpPr>
          <p:cNvPr id="726" name="Google Shape;726;p94"/>
          <p:cNvSpPr txBox="1"/>
          <p:nvPr/>
        </p:nvSpPr>
        <p:spPr>
          <a:xfrm>
            <a:off x="8293443" y="2800865"/>
            <a:ext cx="1600200" cy="376238"/>
          </a:xfrm>
          <a:prstGeom prst="rect">
            <a:avLst/>
          </a:prstGeom>
          <a:solidFill>
            <a:schemeClr val="lt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4"/>
              </a:rPr>
              <a:t>Cluckin' Bell</a:t>
            </a:r>
            <a:endParaRPr b="0" sz="1800">
              <a:solidFill>
                <a:schemeClr val="dk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5"/>
          <p:cNvSpPr txBox="1"/>
          <p:nvPr>
            <p:ph idx="1" type="body"/>
          </p:nvPr>
        </p:nvSpPr>
        <p:spPr>
          <a:xfrm>
            <a:off x="1005017" y="1608138"/>
            <a:ext cx="4769708" cy="45125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To use games and gaming mechanics to change people’s behavior (for the betterment of society).</a:t>
            </a:r>
            <a:endParaRPr/>
          </a:p>
          <a:p>
            <a:pPr indent="-228600" lvl="0" marL="228600" rtl="0" algn="l">
              <a:lnSpc>
                <a:spcPct val="90000"/>
              </a:lnSpc>
              <a:spcBef>
                <a:spcPts val="1000"/>
              </a:spcBef>
              <a:spcAft>
                <a:spcPts val="0"/>
              </a:spcAft>
              <a:buClr>
                <a:schemeClr val="dk1"/>
              </a:buClr>
              <a:buSzPts val="2800"/>
              <a:buChar char="•"/>
            </a:pPr>
            <a:r>
              <a:rPr lang="en-CA"/>
              <a:t>Often highlights worthy causes.</a:t>
            </a:r>
            <a:endParaRPr/>
          </a:p>
          <a:p>
            <a:pPr indent="-228600" lvl="0" marL="228600" rtl="0" algn="l">
              <a:lnSpc>
                <a:spcPct val="90000"/>
              </a:lnSpc>
              <a:spcBef>
                <a:spcPts val="1000"/>
              </a:spcBef>
              <a:spcAft>
                <a:spcPts val="0"/>
              </a:spcAft>
              <a:buClr>
                <a:schemeClr val="dk1"/>
              </a:buClr>
              <a:buSzPts val="2800"/>
              <a:buChar char="•"/>
            </a:pPr>
            <a:r>
              <a:rPr lang="en-CA"/>
              <a:t>There’s even a games-for-change festival</a:t>
            </a:r>
            <a:endParaRPr/>
          </a:p>
        </p:txBody>
      </p:sp>
      <p:pic>
        <p:nvPicPr>
          <p:cNvPr id="732" name="Google Shape;732;p95"/>
          <p:cNvPicPr preferRelativeResize="0"/>
          <p:nvPr/>
        </p:nvPicPr>
        <p:blipFill rotWithShape="1">
          <a:blip r:embed="rId3">
            <a:alphaModFix/>
          </a:blip>
          <a:srcRect b="7251" l="751" r="5437" t="26003"/>
          <a:stretch/>
        </p:blipFill>
        <p:spPr>
          <a:xfrm>
            <a:off x="5774725" y="2849992"/>
            <a:ext cx="5896591" cy="3147154"/>
          </a:xfrm>
          <a:prstGeom prst="rect">
            <a:avLst/>
          </a:prstGeom>
          <a:noFill/>
          <a:ln cap="flat" cmpd="sng" w="28575">
            <a:solidFill>
              <a:schemeClr val="dk1"/>
            </a:solidFill>
            <a:prstDash val="solid"/>
            <a:miter lim="800000"/>
            <a:headEnd len="sm" w="sm" type="none"/>
            <a:tailEnd len="sm" w="sm" type="none"/>
          </a:ln>
        </p:spPr>
      </p:pic>
      <p:sp>
        <p:nvSpPr>
          <p:cNvPr id="733" name="Google Shape;733;p95"/>
          <p:cNvSpPr txBox="1"/>
          <p:nvPr/>
        </p:nvSpPr>
        <p:spPr>
          <a:xfrm>
            <a:off x="0" y="327198"/>
            <a:ext cx="6705600" cy="946405"/>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Games-For-Change</a:t>
            </a:r>
            <a:endParaRPr b="1" sz="4700">
              <a:solidFill>
                <a:schemeClr val="lt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i="1" lang="en-CA"/>
              <a:t>PeaceMaker</a:t>
            </a:r>
            <a:endParaRPr/>
          </a:p>
        </p:txBody>
      </p:sp>
      <p:sp>
        <p:nvSpPr>
          <p:cNvPr id="739" name="Google Shape;739;p96"/>
          <p:cNvSpPr txBox="1"/>
          <p:nvPr>
            <p:ph idx="1" type="body"/>
          </p:nvPr>
        </p:nvSpPr>
        <p:spPr>
          <a:xfrm>
            <a:off x="621957" y="1728616"/>
            <a:ext cx="6602627" cy="332118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i="1" lang="en-CA"/>
              <a:t>PeaceMaker</a:t>
            </a:r>
            <a:r>
              <a:rPr lang="en-CA"/>
              <a:t> is inspired by real events in the Israeli-Palestinian conflict. </a:t>
            </a:r>
            <a:endParaRPr/>
          </a:p>
          <a:p>
            <a:pPr indent="-228600" lvl="0" marL="228600" rtl="0" algn="l">
              <a:lnSpc>
                <a:spcPct val="90000"/>
              </a:lnSpc>
              <a:spcBef>
                <a:spcPts val="1000"/>
              </a:spcBef>
              <a:spcAft>
                <a:spcPts val="0"/>
              </a:spcAft>
              <a:buClr>
                <a:schemeClr val="dk1"/>
              </a:buClr>
              <a:buSzPts val="2800"/>
              <a:buChar char="•"/>
            </a:pPr>
            <a:r>
              <a:rPr lang="en-CA"/>
              <a:t>Be a leader and bring peace to the region before your term in office ends. </a:t>
            </a:r>
            <a:endParaRPr/>
          </a:p>
          <a:p>
            <a:pPr indent="-228600" lvl="0" marL="228600" rtl="0" algn="l">
              <a:lnSpc>
                <a:spcPct val="90000"/>
              </a:lnSpc>
              <a:spcBef>
                <a:spcPts val="1000"/>
              </a:spcBef>
              <a:spcAft>
                <a:spcPts val="0"/>
              </a:spcAft>
              <a:buClr>
                <a:schemeClr val="dk1"/>
              </a:buClr>
              <a:buSzPts val="2800"/>
              <a:buChar char="•"/>
            </a:pPr>
            <a:r>
              <a:rPr i="1" lang="en-CA"/>
              <a:t>PeaceMaker</a:t>
            </a:r>
            <a:r>
              <a:rPr lang="en-CA"/>
              <a:t> is </a:t>
            </a:r>
            <a:r>
              <a:rPr b="0" lang="en-CA"/>
              <a:t>two games in one</a:t>
            </a:r>
            <a:r>
              <a:rPr lang="en-CA"/>
              <a:t>: play both the role of the Israeli Prime Minister or the Palestinian President.</a:t>
            </a:r>
            <a:endParaRPr/>
          </a:p>
          <a:p>
            <a:pPr indent="-228600" lvl="0" marL="228600" rtl="0" algn="l">
              <a:lnSpc>
                <a:spcPct val="90000"/>
              </a:lnSpc>
              <a:spcBef>
                <a:spcPts val="1000"/>
              </a:spcBef>
              <a:spcAft>
                <a:spcPts val="0"/>
              </a:spcAft>
              <a:buClr>
                <a:schemeClr val="dk1"/>
              </a:buClr>
              <a:buSzPts val="2800"/>
              <a:buFont typeface="Calibri"/>
              <a:buNone/>
            </a:pPr>
            <a:r>
              <a:t/>
            </a:r>
            <a:endParaRPr/>
          </a:p>
        </p:txBody>
      </p:sp>
      <p:pic>
        <p:nvPicPr>
          <p:cNvPr descr="peacemaker_video_game" id="740" name="Google Shape;740;p96"/>
          <p:cNvPicPr preferRelativeResize="0"/>
          <p:nvPr/>
        </p:nvPicPr>
        <p:blipFill rotWithShape="1">
          <a:blip r:embed="rId3">
            <a:alphaModFix/>
          </a:blip>
          <a:srcRect b="0" l="0" r="0" t="0"/>
          <a:stretch/>
        </p:blipFill>
        <p:spPr>
          <a:xfrm>
            <a:off x="8960708" y="416353"/>
            <a:ext cx="2819400" cy="1714500"/>
          </a:xfrm>
          <a:prstGeom prst="rect">
            <a:avLst/>
          </a:prstGeom>
          <a:noFill/>
          <a:ln cap="flat" cmpd="sng" w="9525">
            <a:solidFill>
              <a:schemeClr val="dk1"/>
            </a:solidFill>
            <a:prstDash val="solid"/>
            <a:miter lim="800000"/>
            <a:headEnd len="sm" w="sm" type="none"/>
            <a:tailEnd len="sm" w="sm" type="none"/>
          </a:ln>
        </p:spPr>
      </p:pic>
      <p:sp>
        <p:nvSpPr>
          <p:cNvPr id="741" name="Google Shape;741;p96"/>
          <p:cNvSpPr txBox="1"/>
          <p:nvPr/>
        </p:nvSpPr>
        <p:spPr>
          <a:xfrm>
            <a:off x="0" y="327198"/>
            <a:ext cx="6705600" cy="946405"/>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i="1" lang="en-CA" sz="4400">
                <a:solidFill>
                  <a:schemeClr val="lt1"/>
                </a:solidFill>
                <a:latin typeface="Calibri"/>
                <a:ea typeface="Calibri"/>
                <a:cs typeface="Calibri"/>
                <a:sym typeface="Calibri"/>
              </a:rPr>
              <a:t>Peacemaker</a:t>
            </a:r>
            <a:endParaRPr b="1" i="1" sz="4700">
              <a:solidFill>
                <a:schemeClr val="lt1"/>
              </a:solidFill>
              <a:latin typeface="Calibri"/>
              <a:ea typeface="Calibri"/>
              <a:cs typeface="Calibri"/>
              <a:sym typeface="Calibri"/>
            </a:endParaRPr>
          </a:p>
        </p:txBody>
      </p:sp>
      <p:pic>
        <p:nvPicPr>
          <p:cNvPr descr="PeaceMaker-Screenshot_2" id="742" name="Google Shape;742;p96"/>
          <p:cNvPicPr preferRelativeResize="0"/>
          <p:nvPr/>
        </p:nvPicPr>
        <p:blipFill rotWithShape="1">
          <a:blip r:embed="rId4">
            <a:alphaModFix/>
          </a:blip>
          <a:srcRect b="0" l="0" r="0" t="0"/>
          <a:stretch/>
        </p:blipFill>
        <p:spPr>
          <a:xfrm>
            <a:off x="7430529" y="2890315"/>
            <a:ext cx="4094205" cy="3104772"/>
          </a:xfrm>
          <a:prstGeom prst="rect">
            <a:avLst/>
          </a:prstGeom>
          <a:noFill/>
          <a:ln cap="flat" cmpd="sng" w="28575">
            <a:solidFill>
              <a:srgbClr val="000000"/>
            </a:solidFill>
            <a:prstDash val="solid"/>
            <a:miter lim="800000"/>
            <a:headEnd len="sm" w="sm" type="none"/>
            <a:tailEnd len="sm" w="sm" type="none"/>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i="1" lang="en-CA"/>
              <a:t>Food Force</a:t>
            </a:r>
            <a:endParaRPr/>
          </a:p>
        </p:txBody>
      </p:sp>
      <p:pic>
        <p:nvPicPr>
          <p:cNvPr descr="food-force-1" id="748" name="Google Shape;748;p97"/>
          <p:cNvPicPr preferRelativeResize="0"/>
          <p:nvPr/>
        </p:nvPicPr>
        <p:blipFill rotWithShape="1">
          <a:blip r:embed="rId3">
            <a:alphaModFix/>
          </a:blip>
          <a:srcRect b="0" l="0" r="0" t="0"/>
          <a:stretch/>
        </p:blipFill>
        <p:spPr>
          <a:xfrm>
            <a:off x="471616" y="1690688"/>
            <a:ext cx="6316363" cy="4737272"/>
          </a:xfrm>
          <a:prstGeom prst="rect">
            <a:avLst/>
          </a:prstGeom>
          <a:noFill/>
          <a:ln>
            <a:noFill/>
          </a:ln>
        </p:spPr>
      </p:pic>
      <p:sp>
        <p:nvSpPr>
          <p:cNvPr id="749" name="Google Shape;749;p97"/>
          <p:cNvSpPr txBox="1"/>
          <p:nvPr/>
        </p:nvSpPr>
        <p:spPr>
          <a:xfrm>
            <a:off x="0" y="327198"/>
            <a:ext cx="6705600" cy="946405"/>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i="1" lang="en-CA" sz="4400">
                <a:solidFill>
                  <a:schemeClr val="lt1"/>
                </a:solidFill>
                <a:latin typeface="Calibri"/>
                <a:ea typeface="Calibri"/>
                <a:cs typeface="Calibri"/>
                <a:sym typeface="Calibri"/>
              </a:rPr>
              <a:t>Food Force</a:t>
            </a:r>
            <a:endParaRPr b="1" i="1" sz="4700">
              <a:solidFill>
                <a:schemeClr val="lt1"/>
              </a:solidFill>
              <a:latin typeface="Calibri"/>
              <a:ea typeface="Calibri"/>
              <a:cs typeface="Calibri"/>
              <a:sym typeface="Calibri"/>
            </a:endParaRPr>
          </a:p>
        </p:txBody>
      </p:sp>
      <p:pic>
        <p:nvPicPr>
          <p:cNvPr id="750" name="Google Shape;750;p97"/>
          <p:cNvPicPr preferRelativeResize="0"/>
          <p:nvPr/>
        </p:nvPicPr>
        <p:blipFill rotWithShape="1">
          <a:blip r:embed="rId4">
            <a:alphaModFix/>
          </a:blip>
          <a:srcRect b="0" l="0" r="0" t="0"/>
          <a:stretch/>
        </p:blipFill>
        <p:spPr>
          <a:xfrm>
            <a:off x="7274011" y="327198"/>
            <a:ext cx="4565821" cy="3424366"/>
          </a:xfrm>
          <a:prstGeom prst="rect">
            <a:avLst/>
          </a:prstGeom>
          <a:noFill/>
          <a:ln>
            <a:noFill/>
          </a:ln>
        </p:spPr>
      </p:pic>
      <p:pic>
        <p:nvPicPr>
          <p:cNvPr id="751" name="Google Shape;751;p97"/>
          <p:cNvPicPr preferRelativeResize="0"/>
          <p:nvPr/>
        </p:nvPicPr>
        <p:blipFill rotWithShape="1">
          <a:blip r:embed="rId5">
            <a:alphaModFix/>
          </a:blip>
          <a:srcRect b="0" l="0" r="0" t="0"/>
          <a:stretch/>
        </p:blipFill>
        <p:spPr>
          <a:xfrm>
            <a:off x="7375310" y="4213525"/>
            <a:ext cx="4048125" cy="21050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pic>
        <p:nvPicPr>
          <p:cNvPr descr="worldwithoutoil-screen" id="756" name="Google Shape;756;p98"/>
          <p:cNvPicPr preferRelativeResize="0"/>
          <p:nvPr/>
        </p:nvPicPr>
        <p:blipFill rotWithShape="1">
          <a:blip r:embed="rId3">
            <a:alphaModFix/>
          </a:blip>
          <a:srcRect b="2499" l="0" r="0" t="-1250"/>
          <a:stretch/>
        </p:blipFill>
        <p:spPr>
          <a:xfrm>
            <a:off x="1902940" y="1215148"/>
            <a:ext cx="8246076" cy="5428667"/>
          </a:xfrm>
          <a:prstGeom prst="rect">
            <a:avLst/>
          </a:prstGeom>
          <a:noFill/>
          <a:ln>
            <a:noFill/>
          </a:ln>
        </p:spPr>
      </p:pic>
      <p:sp>
        <p:nvSpPr>
          <p:cNvPr id="757" name="Google Shape;757;p98"/>
          <p:cNvSpPr txBox="1"/>
          <p:nvPr/>
        </p:nvSpPr>
        <p:spPr>
          <a:xfrm>
            <a:off x="0" y="198183"/>
            <a:ext cx="6705600" cy="946405"/>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i="1" lang="en-CA" sz="4400">
                <a:solidFill>
                  <a:schemeClr val="lt1"/>
                </a:solidFill>
                <a:latin typeface="Calibri"/>
                <a:ea typeface="Calibri"/>
                <a:cs typeface="Calibri"/>
                <a:sym typeface="Calibri"/>
              </a:rPr>
              <a:t>World Without Oil</a:t>
            </a:r>
            <a:endParaRPr b="1" i="1" sz="4700">
              <a:solidFill>
                <a:schemeClr val="lt1"/>
              </a:solidFill>
              <a:latin typeface="Calibri"/>
              <a:ea typeface="Calibri"/>
              <a:cs typeface="Calibri"/>
              <a:sym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9"/>
          <p:cNvSpPr txBox="1"/>
          <p:nvPr>
            <p:ph idx="1" type="body"/>
          </p:nvPr>
        </p:nvSpPr>
        <p:spPr>
          <a:xfrm>
            <a:off x="714632" y="1586727"/>
            <a:ext cx="5562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Certain games—most notable Guitar Hero and the Wii—have been used in retirement communities and hospitals to promote physical fitness and physical rehabilitation </a:t>
            </a:r>
            <a:endParaRPr/>
          </a:p>
          <a:p>
            <a:pPr indent="-228600" lvl="0" marL="228600" rtl="0" algn="l">
              <a:lnSpc>
                <a:spcPct val="90000"/>
              </a:lnSpc>
              <a:spcBef>
                <a:spcPts val="1000"/>
              </a:spcBef>
              <a:spcAft>
                <a:spcPts val="0"/>
              </a:spcAft>
              <a:buClr>
                <a:schemeClr val="dk1"/>
              </a:buClr>
              <a:buSzPts val="2800"/>
              <a:buChar char="•"/>
            </a:pPr>
            <a:r>
              <a:rPr lang="en-CA"/>
              <a:t>But options of developing custom games for therapy are endless. </a:t>
            </a:r>
            <a:endParaRPr/>
          </a:p>
        </p:txBody>
      </p:sp>
      <p:sp>
        <p:nvSpPr>
          <p:cNvPr id="763" name="Google Shape;763;p99"/>
          <p:cNvSpPr txBox="1"/>
          <p:nvPr/>
        </p:nvSpPr>
        <p:spPr>
          <a:xfrm>
            <a:off x="-1" y="327198"/>
            <a:ext cx="6639697" cy="946405"/>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Games for Health and Therapy</a:t>
            </a:r>
            <a:endParaRPr b="1" sz="4700">
              <a:solidFill>
                <a:schemeClr val="lt1"/>
              </a:solidFill>
              <a:latin typeface="Calibri"/>
              <a:ea typeface="Calibri"/>
              <a:cs typeface="Calibri"/>
              <a:sym typeface="Calibri"/>
            </a:endParaRPr>
          </a:p>
        </p:txBody>
      </p:sp>
      <p:pic>
        <p:nvPicPr>
          <p:cNvPr descr="wii-fit-box-art" id="764" name="Google Shape;764;p99"/>
          <p:cNvPicPr preferRelativeResize="0"/>
          <p:nvPr/>
        </p:nvPicPr>
        <p:blipFill rotWithShape="1">
          <a:blip r:embed="rId3">
            <a:alphaModFix/>
          </a:blip>
          <a:srcRect b="0" l="0" r="0" t="0"/>
          <a:stretch/>
        </p:blipFill>
        <p:spPr>
          <a:xfrm>
            <a:off x="6777757" y="675503"/>
            <a:ext cx="4919972" cy="3166378"/>
          </a:xfrm>
          <a:prstGeom prst="rect">
            <a:avLst/>
          </a:prstGeom>
          <a:noFill/>
          <a:ln>
            <a:noFill/>
          </a:ln>
        </p:spPr>
      </p:pic>
      <p:sp>
        <p:nvSpPr>
          <p:cNvPr id="765" name="Google Shape;765;p99"/>
          <p:cNvSpPr txBox="1"/>
          <p:nvPr/>
        </p:nvSpPr>
        <p:spPr>
          <a:xfrm>
            <a:off x="7708633" y="4117158"/>
            <a:ext cx="370077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Cosmin Mihaiu: Physical therapy is boring -- play a game instead | TED Talk | TED.com</a:t>
            </a:r>
            <a:endParaRPr sz="1800">
              <a:solidFill>
                <a:schemeClr val="dk1"/>
              </a:solidFill>
              <a:latin typeface="Calibri"/>
              <a:ea typeface="Calibri"/>
              <a:cs typeface="Calibri"/>
              <a:sym typeface="Calibri"/>
            </a:endParaRPr>
          </a:p>
        </p:txBody>
      </p:sp>
      <p:pic>
        <p:nvPicPr>
          <p:cNvPr id="766" name="Google Shape;766;p99"/>
          <p:cNvPicPr preferRelativeResize="0"/>
          <p:nvPr/>
        </p:nvPicPr>
        <p:blipFill rotWithShape="1">
          <a:blip r:embed="rId5">
            <a:alphaModFix/>
          </a:blip>
          <a:srcRect b="0" l="0" r="0" t="0"/>
          <a:stretch/>
        </p:blipFill>
        <p:spPr>
          <a:xfrm>
            <a:off x="115330" y="5103678"/>
            <a:ext cx="11966634" cy="185317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00"/>
          <p:cNvSpPr txBox="1"/>
          <p:nvPr>
            <p:ph idx="1" type="body"/>
          </p:nvPr>
        </p:nvSpPr>
        <p:spPr>
          <a:xfrm>
            <a:off x="1136822" y="1690816"/>
            <a:ext cx="9144000" cy="480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2800"/>
              <a:buChar char="•"/>
            </a:pPr>
            <a:r>
              <a:rPr b="1" lang="en-CA">
                <a:solidFill>
                  <a:srgbClr val="C00000"/>
                </a:solidFill>
              </a:rPr>
              <a:t>Yes: “players can learn the same things when using video games as they do when being taught by other methods” (241).  </a:t>
            </a:r>
            <a:endParaRPr/>
          </a:p>
          <a:p>
            <a:pPr indent="-228600" lvl="0" marL="228600" rtl="0" algn="l">
              <a:lnSpc>
                <a:spcPct val="90000"/>
              </a:lnSpc>
              <a:spcBef>
                <a:spcPts val="1000"/>
              </a:spcBef>
              <a:spcAft>
                <a:spcPts val="0"/>
              </a:spcAft>
              <a:buClr>
                <a:srgbClr val="008000"/>
              </a:buClr>
              <a:buSzPts val="2800"/>
              <a:buChar char="•"/>
            </a:pPr>
            <a:r>
              <a:rPr b="1" lang="en-CA">
                <a:solidFill>
                  <a:srgbClr val="008000"/>
                </a:solidFill>
              </a:rPr>
              <a:t>Also, “motivation, relevance, and engagement are stronger when using computer games in education compared to traditional teaching” (241).</a:t>
            </a:r>
            <a:endParaRPr/>
          </a:p>
          <a:p>
            <a:pPr indent="-228600" lvl="0" marL="228600" rtl="0" algn="l">
              <a:lnSpc>
                <a:spcPct val="90000"/>
              </a:lnSpc>
              <a:spcBef>
                <a:spcPts val="1000"/>
              </a:spcBef>
              <a:spcAft>
                <a:spcPts val="0"/>
              </a:spcAft>
              <a:buClr>
                <a:schemeClr val="dk1"/>
              </a:buClr>
              <a:buSzPts val="2800"/>
              <a:buChar char="•"/>
            </a:pPr>
            <a:r>
              <a:rPr lang="en-CA"/>
              <a:t>But the “learning” is only as good as the game’s design—and “we appear to be a long ways off from where a majority of teachers, organizations, and corporations use video games for educational purposes” (251).</a:t>
            </a:r>
            <a:endParaRPr/>
          </a:p>
        </p:txBody>
      </p:sp>
      <p:sp>
        <p:nvSpPr>
          <p:cNvPr id="772" name="Google Shape;772;p100"/>
          <p:cNvSpPr txBox="1"/>
          <p:nvPr/>
        </p:nvSpPr>
        <p:spPr>
          <a:xfrm>
            <a:off x="0" y="420604"/>
            <a:ext cx="6705600" cy="946405"/>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Conclusion: so, do we learn? </a:t>
            </a:r>
            <a:endParaRPr b="1" i="1" sz="4700">
              <a:solidFill>
                <a:schemeClr val="lt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101"/>
          <p:cNvSpPr txBox="1"/>
          <p:nvPr>
            <p:ph type="title"/>
          </p:nvPr>
        </p:nvSpPr>
        <p:spPr>
          <a:xfrm>
            <a:off x="6363730" y="513885"/>
            <a:ext cx="5307227"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alibri"/>
              <a:buNone/>
            </a:pPr>
            <a:r>
              <a:rPr i="1" lang="en-CA" sz="4000"/>
              <a:t>Marble Mania</a:t>
            </a:r>
            <a:r>
              <a:rPr lang="en-CA" sz="4000"/>
              <a:t> Could Save Your Life!</a:t>
            </a:r>
            <a:endParaRPr/>
          </a:p>
        </p:txBody>
      </p:sp>
      <p:sp>
        <p:nvSpPr>
          <p:cNvPr id="778" name="Google Shape;778;p101"/>
          <p:cNvSpPr txBox="1"/>
          <p:nvPr>
            <p:ph idx="1" type="body"/>
          </p:nvPr>
        </p:nvSpPr>
        <p:spPr>
          <a:xfrm>
            <a:off x="6363730" y="2077140"/>
            <a:ext cx="4740275" cy="349078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Kahol and Smith conducted studies in which trainee surgeons played a Nintendo Wii video game called </a:t>
            </a:r>
            <a:r>
              <a:rPr i="1" lang="en-CA"/>
              <a:t>Marble Mania</a:t>
            </a:r>
            <a:r>
              <a:rPr lang="en-CA"/>
              <a:t>, which requires players to develop dexterity in their hand movements to succeed at the game.</a:t>
            </a:r>
            <a:r>
              <a:rPr lang="en-CA" sz="2400"/>
              <a:t> </a:t>
            </a:r>
            <a:r>
              <a:rPr lang="en-CA" sz="1400"/>
              <a:t>http://asunews.asu.edu/20080222_wiistudy</a:t>
            </a:r>
            <a:endParaRPr/>
          </a:p>
        </p:txBody>
      </p:sp>
      <p:pic>
        <p:nvPicPr>
          <p:cNvPr descr="wii" id="779" name="Google Shape;779;p101"/>
          <p:cNvPicPr preferRelativeResize="0"/>
          <p:nvPr/>
        </p:nvPicPr>
        <p:blipFill rotWithShape="1">
          <a:blip r:embed="rId3">
            <a:alphaModFix/>
          </a:blip>
          <a:srcRect b="0" l="0" r="0" t="0"/>
          <a:stretch/>
        </p:blipFill>
        <p:spPr>
          <a:xfrm>
            <a:off x="1200665" y="1699055"/>
            <a:ext cx="4038600" cy="3402013"/>
          </a:xfrm>
          <a:prstGeom prst="rect">
            <a:avLst/>
          </a:prstGeom>
          <a:noFill/>
          <a:ln cap="flat" cmpd="sng" w="19050">
            <a:solidFill>
              <a:schemeClr val="dk1"/>
            </a:solidFill>
            <a:prstDash val="solid"/>
            <a:miter lim="800000"/>
            <a:headEnd len="sm" w="sm" type="none"/>
            <a:tailEnd len="sm" w="sm" type="none"/>
          </a:ln>
        </p:spPr>
      </p:pic>
      <p:sp>
        <p:nvSpPr>
          <p:cNvPr id="780" name="Google Shape;780;p101"/>
          <p:cNvSpPr txBox="1"/>
          <p:nvPr/>
        </p:nvSpPr>
        <p:spPr>
          <a:xfrm>
            <a:off x="1276865" y="5324812"/>
            <a:ext cx="3886200" cy="1015663"/>
          </a:xfrm>
          <a:prstGeom prst="rect">
            <a:avLst/>
          </a:prstGeom>
          <a:solidFill>
            <a:schemeClr val="lt1">
              <a:alpha val="87843"/>
            </a:schemeClr>
          </a:solidFill>
          <a:ln cap="flat" cmpd="sng" w="9525">
            <a:solidFill>
              <a:srgbClr val="3333F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000">
                <a:solidFill>
                  <a:schemeClr val="dk1"/>
                </a:solidFill>
                <a:latin typeface="Calibri"/>
                <a:ea typeface="Calibri"/>
                <a:cs typeface="Calibri"/>
                <a:sym typeface="Calibri"/>
              </a:rPr>
              <a:t>Players showed 48 percent more improvement in their surgical techniques than the non-players.</a:t>
            </a:r>
            <a:r>
              <a:rPr lang="en-CA" sz="1800">
                <a:solidFill>
                  <a:schemeClr val="dk1"/>
                </a:solidFill>
                <a:latin typeface="Calibri"/>
                <a:ea typeface="Calibri"/>
                <a:cs typeface="Calibri"/>
                <a:sym typeface="Calibri"/>
              </a:rPr>
              <a:t> </a:t>
            </a:r>
            <a:endParaRPr/>
          </a:p>
        </p:txBody>
      </p:sp>
      <p:sp>
        <p:nvSpPr>
          <p:cNvPr id="781" name="Google Shape;781;p101"/>
          <p:cNvSpPr txBox="1"/>
          <p:nvPr/>
        </p:nvSpPr>
        <p:spPr>
          <a:xfrm>
            <a:off x="6470822" y="5699125"/>
            <a:ext cx="3886200" cy="6413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4"/>
              </a:rPr>
              <a:t>Technology aids medical education | ASU News</a:t>
            </a:r>
            <a:endParaRPr b="0" sz="1800">
              <a:solidFill>
                <a:schemeClr val="dk1"/>
              </a:solidFill>
              <a:latin typeface="Arial"/>
              <a:ea typeface="Arial"/>
              <a:cs typeface="Arial"/>
              <a:sym typeface="Arial"/>
            </a:endParaRPr>
          </a:p>
        </p:txBody>
      </p:sp>
      <p:sp>
        <p:nvSpPr>
          <p:cNvPr id="782" name="Google Shape;782;p101"/>
          <p:cNvSpPr txBox="1"/>
          <p:nvPr/>
        </p:nvSpPr>
        <p:spPr>
          <a:xfrm>
            <a:off x="0" y="420604"/>
            <a:ext cx="6153666" cy="946405"/>
          </a:xfrm>
          <a:prstGeom prst="rect">
            <a:avLst/>
          </a:prstGeom>
          <a:solidFill>
            <a:schemeClr val="dk1"/>
          </a:solidFill>
          <a:ln>
            <a:noFill/>
          </a:ln>
        </p:spPr>
        <p:txBody>
          <a:bodyPr anchorCtr="0" anchor="ctr" bIns="45700" lIns="91425" spcFirstLastPara="1" rIns="91425" wrap="square" tIns="45700">
            <a:normAutofit fontScale="82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Regarding Hand-Eye </a:t>
            </a:r>
            <a:endParaRPr/>
          </a:p>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Co-ordination</a:t>
            </a:r>
            <a:endParaRPr b="1" i="1" sz="47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1"/>
          <p:cNvSpPr txBox="1"/>
          <p:nvPr>
            <p:ph idx="1" type="body"/>
          </p:nvPr>
        </p:nvSpPr>
        <p:spPr>
          <a:xfrm>
            <a:off x="469084" y="1565566"/>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A more recent study (2011) was conducted in Singapore using 3034 school children. </a:t>
            </a:r>
            <a:endParaRPr/>
          </a:p>
          <a:p>
            <a:pPr indent="-228600" lvl="0" marL="228600" rtl="0" algn="l">
              <a:lnSpc>
                <a:spcPct val="90000"/>
              </a:lnSpc>
              <a:spcBef>
                <a:spcPts val="1000"/>
              </a:spcBef>
              <a:spcAft>
                <a:spcPts val="0"/>
              </a:spcAft>
              <a:buClr>
                <a:schemeClr val="dk1"/>
              </a:buClr>
              <a:buSzPts val="2800"/>
              <a:buChar char="•"/>
            </a:pPr>
            <a:r>
              <a:rPr lang="en-CA"/>
              <a:t>Was a 2 year longitudinal study. </a:t>
            </a:r>
            <a:endParaRPr/>
          </a:p>
          <a:p>
            <a:pPr indent="-228600" lvl="0" marL="228600" rtl="0" algn="l">
              <a:lnSpc>
                <a:spcPct val="90000"/>
              </a:lnSpc>
              <a:spcBef>
                <a:spcPts val="1000"/>
              </a:spcBef>
              <a:spcAft>
                <a:spcPts val="0"/>
              </a:spcAft>
              <a:buClr>
                <a:schemeClr val="dk1"/>
              </a:buClr>
              <a:buSzPts val="2800"/>
              <a:buChar char="•"/>
            </a:pPr>
            <a:r>
              <a:rPr lang="en-CA"/>
              <a:t>Concluded that </a:t>
            </a:r>
            <a:r>
              <a:rPr b="1" lang="en-CA">
                <a:solidFill>
                  <a:srgbClr val="C00000"/>
                </a:solidFill>
              </a:rPr>
              <a:t>9% of gamers are addicted.</a:t>
            </a:r>
            <a:endParaRPr/>
          </a:p>
          <a:p>
            <a:pPr indent="-228600" lvl="0" marL="228600" rtl="0" algn="l">
              <a:lnSpc>
                <a:spcPct val="90000"/>
              </a:lnSpc>
              <a:spcBef>
                <a:spcPts val="1000"/>
              </a:spcBef>
              <a:spcAft>
                <a:spcPts val="0"/>
              </a:spcAft>
              <a:buClr>
                <a:schemeClr val="dk1"/>
              </a:buClr>
              <a:buSzPts val="2800"/>
              <a:buChar char="•"/>
            </a:pPr>
            <a:r>
              <a:rPr lang="en-CA"/>
              <a:t>Also offered insight into causality: lower social competence and greater impulsivity act as risk factors.</a:t>
            </a:r>
            <a:endParaRPr/>
          </a:p>
          <a:p>
            <a:pPr indent="-228600" lvl="0" marL="228600" rtl="0" algn="l">
              <a:lnSpc>
                <a:spcPct val="90000"/>
              </a:lnSpc>
              <a:spcBef>
                <a:spcPts val="1000"/>
              </a:spcBef>
              <a:spcAft>
                <a:spcPts val="0"/>
              </a:spcAft>
              <a:buClr>
                <a:schemeClr val="dk1"/>
              </a:buClr>
              <a:buSzPts val="2800"/>
              <a:buChar char="•"/>
            </a:pPr>
            <a:r>
              <a:rPr lang="en-CA"/>
              <a:t>Outcomes of pathological gaming were “depression, anxiety, social phobias, and lower school performance.”</a:t>
            </a:r>
            <a:endParaRPr/>
          </a:p>
          <a:p>
            <a:pPr indent="-50800" lvl="0" marL="228600" rtl="0" algn="l">
              <a:lnSpc>
                <a:spcPct val="90000"/>
              </a:lnSpc>
              <a:spcBef>
                <a:spcPts val="1000"/>
              </a:spcBef>
              <a:spcAft>
                <a:spcPts val="0"/>
              </a:spcAft>
              <a:buClr>
                <a:schemeClr val="dk1"/>
              </a:buClr>
              <a:buSzPts val="2800"/>
              <a:buNone/>
            </a:pPr>
            <a:r>
              <a:t/>
            </a:r>
            <a:endParaRPr/>
          </a:p>
        </p:txBody>
      </p:sp>
      <p:sp>
        <p:nvSpPr>
          <p:cNvPr id="145" name="Google Shape;145;p21"/>
          <p:cNvSpPr txBox="1"/>
          <p:nvPr/>
        </p:nvSpPr>
        <p:spPr>
          <a:xfrm>
            <a:off x="0" y="422246"/>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Singapore Study</a:t>
            </a:r>
            <a:endParaRPr b="1" sz="4400">
              <a:solidFill>
                <a:schemeClr val="lt1"/>
              </a:solidFill>
              <a:latin typeface="Calibri"/>
              <a:ea typeface="Calibri"/>
              <a:cs typeface="Calibri"/>
              <a:sym typeface="Calibri"/>
            </a:endParaRPr>
          </a:p>
        </p:txBody>
      </p:sp>
      <p:sp>
        <p:nvSpPr>
          <p:cNvPr id="146" name="Google Shape;146;p21"/>
          <p:cNvSpPr txBox="1"/>
          <p:nvPr/>
        </p:nvSpPr>
        <p:spPr>
          <a:xfrm>
            <a:off x="7441035" y="5547572"/>
            <a:ext cx="382538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3"/>
              </a:rPr>
              <a:t>Teen gaming addiction in Singapore</a:t>
            </a:r>
            <a:endParaRPr sz="1800">
              <a:solidFill>
                <a:schemeClr val="dk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0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3200"/>
              <a:buChar char="•"/>
            </a:pPr>
            <a:r>
              <a:rPr b="1" i="1" lang="en-CA" sz="3200">
                <a:solidFill>
                  <a:srgbClr val="C00000"/>
                </a:solidFill>
              </a:rPr>
              <a:t>Problem Solving:</a:t>
            </a:r>
            <a:r>
              <a:rPr b="1" lang="en-CA" sz="3200">
                <a:solidFill>
                  <a:srgbClr val="C00000"/>
                </a:solidFill>
              </a:rPr>
              <a:t> </a:t>
            </a:r>
            <a:r>
              <a:rPr lang="en-CA" sz="3200"/>
              <a:t>improved, but only in relation to games—not real life.</a:t>
            </a:r>
            <a:endParaRPr/>
          </a:p>
          <a:p>
            <a:pPr indent="-228600" lvl="0" marL="228600" rtl="0" algn="l">
              <a:lnSpc>
                <a:spcPct val="90000"/>
              </a:lnSpc>
              <a:spcBef>
                <a:spcPts val="1000"/>
              </a:spcBef>
              <a:spcAft>
                <a:spcPts val="0"/>
              </a:spcAft>
              <a:buClr>
                <a:schemeClr val="dk1"/>
              </a:buClr>
              <a:buSzPts val="3200"/>
              <a:buChar char="•"/>
            </a:pPr>
            <a:r>
              <a:rPr lang="en-CA" sz="3200"/>
              <a:t> Testing “skills transfer” to other areas of life is difficult to measure. </a:t>
            </a:r>
            <a:endParaRPr/>
          </a:p>
        </p:txBody>
      </p:sp>
      <p:pic>
        <p:nvPicPr>
          <p:cNvPr descr="wpid-182f35e183ca060500bfdd46e09e4359portal5" id="788" name="Google Shape;788;p102"/>
          <p:cNvPicPr preferRelativeResize="0"/>
          <p:nvPr/>
        </p:nvPicPr>
        <p:blipFill rotWithShape="1">
          <a:blip r:embed="rId3">
            <a:alphaModFix/>
          </a:blip>
          <a:srcRect b="0" l="0" r="0" t="0"/>
          <a:stretch/>
        </p:blipFill>
        <p:spPr>
          <a:xfrm>
            <a:off x="6411098" y="3888904"/>
            <a:ext cx="3448050" cy="2619375"/>
          </a:xfrm>
          <a:prstGeom prst="rect">
            <a:avLst/>
          </a:prstGeom>
          <a:noFill/>
          <a:ln>
            <a:noFill/>
          </a:ln>
        </p:spPr>
      </p:pic>
      <p:pic>
        <p:nvPicPr>
          <p:cNvPr descr="fanart_portal179" id="789" name="Google Shape;789;p102"/>
          <p:cNvPicPr preferRelativeResize="0"/>
          <p:nvPr/>
        </p:nvPicPr>
        <p:blipFill rotWithShape="1">
          <a:blip r:embed="rId4">
            <a:alphaModFix/>
          </a:blip>
          <a:srcRect b="0" l="0" r="0" t="0"/>
          <a:stretch/>
        </p:blipFill>
        <p:spPr>
          <a:xfrm>
            <a:off x="2210485" y="3962401"/>
            <a:ext cx="3296509" cy="2472382"/>
          </a:xfrm>
          <a:prstGeom prst="rect">
            <a:avLst/>
          </a:prstGeom>
          <a:noFill/>
          <a:ln cap="flat" cmpd="sng" w="19050">
            <a:solidFill>
              <a:schemeClr val="dk1"/>
            </a:solidFill>
            <a:prstDash val="solid"/>
            <a:miter lim="800000"/>
            <a:headEnd len="sm" w="sm" type="none"/>
            <a:tailEnd len="sm" w="sm" type="none"/>
          </a:ln>
        </p:spPr>
      </p:pic>
      <p:sp>
        <p:nvSpPr>
          <p:cNvPr id="790" name="Google Shape;790;p102"/>
          <p:cNvSpPr txBox="1"/>
          <p:nvPr/>
        </p:nvSpPr>
        <p:spPr>
          <a:xfrm>
            <a:off x="0" y="474407"/>
            <a:ext cx="7512908" cy="946405"/>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RE: Cognitive Learning Outcomes? </a:t>
            </a:r>
            <a:endParaRPr b="1" i="1" sz="4700">
              <a:solidFill>
                <a:schemeClr val="lt1"/>
              </a:solidFill>
              <a:latin typeface="Calibri"/>
              <a:ea typeface="Calibri"/>
              <a:cs typeface="Calibri"/>
              <a:sym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96" name="Google Shape;796;p10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tombraider" id="797" name="Google Shape;797;p103"/>
          <p:cNvPicPr preferRelativeResize="0"/>
          <p:nvPr/>
        </p:nvPicPr>
        <p:blipFill rotWithShape="1">
          <a:blip r:embed="rId3">
            <a:alphaModFix/>
          </a:blip>
          <a:srcRect b="0" l="20833" r="0" t="0"/>
          <a:stretch/>
        </p:blipFill>
        <p:spPr>
          <a:xfrm>
            <a:off x="0" y="-12700"/>
            <a:ext cx="7239000" cy="6832600"/>
          </a:xfrm>
          <a:prstGeom prst="rect">
            <a:avLst/>
          </a:prstGeom>
          <a:noFill/>
          <a:ln>
            <a:noFill/>
          </a:ln>
        </p:spPr>
      </p:pic>
      <p:pic>
        <p:nvPicPr>
          <p:cNvPr descr="descent-part-2-7" id="798" name="Google Shape;798;p103"/>
          <p:cNvPicPr preferRelativeResize="0"/>
          <p:nvPr/>
        </p:nvPicPr>
        <p:blipFill rotWithShape="1">
          <a:blip r:embed="rId4">
            <a:alphaModFix/>
          </a:blip>
          <a:srcRect b="0" l="14178" r="38805" t="0"/>
          <a:stretch/>
        </p:blipFill>
        <p:spPr>
          <a:xfrm>
            <a:off x="7239000" y="-12700"/>
            <a:ext cx="4953000" cy="6807200"/>
          </a:xfrm>
          <a:prstGeom prst="rect">
            <a:avLst/>
          </a:prstGeom>
          <a:noFill/>
          <a:ln>
            <a:noFill/>
          </a:ln>
        </p:spPr>
      </p:pic>
      <p:sp>
        <p:nvSpPr>
          <p:cNvPr id="799" name="Google Shape;799;p103"/>
          <p:cNvSpPr txBox="1"/>
          <p:nvPr/>
        </p:nvSpPr>
        <p:spPr>
          <a:xfrm>
            <a:off x="1153297" y="5593556"/>
            <a:ext cx="9144000" cy="100647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Arial"/>
              <a:buNone/>
            </a:pPr>
            <a:r>
              <a:rPr b="1" lang="en-CA" sz="2000">
                <a:solidFill>
                  <a:schemeClr val="lt1"/>
                </a:solidFill>
                <a:latin typeface="Arial"/>
                <a:ea typeface="Arial"/>
                <a:cs typeface="Arial"/>
                <a:sym typeface="Arial"/>
              </a:rPr>
              <a:t>So, yeah, the problem-solving skills you learn while hunting for treasure in a video game, might help you hunt for treasure in </a:t>
            </a:r>
            <a:r>
              <a:rPr b="1" i="1" lang="en-CA" sz="2000">
                <a:solidFill>
                  <a:schemeClr val="lt1"/>
                </a:solidFill>
                <a:latin typeface="Arial"/>
                <a:ea typeface="Arial"/>
                <a:cs typeface="Arial"/>
                <a:sym typeface="Arial"/>
              </a:rPr>
              <a:t>another</a:t>
            </a:r>
            <a:r>
              <a:rPr b="1" lang="en-CA" sz="2000">
                <a:solidFill>
                  <a:schemeClr val="lt1"/>
                </a:solidFill>
                <a:latin typeface="Arial"/>
                <a:ea typeface="Arial"/>
                <a:cs typeface="Arial"/>
                <a:sym typeface="Arial"/>
              </a:rPr>
              <a:t> video game, but sure as hell aren’t going to help you in a real cave.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pic>
        <p:nvPicPr>
          <p:cNvPr id="804" name="Google Shape;804;p104"/>
          <p:cNvPicPr preferRelativeResize="0"/>
          <p:nvPr>
            <p:ph idx="1" type="body"/>
          </p:nvPr>
        </p:nvPicPr>
        <p:blipFill rotWithShape="1">
          <a:blip r:embed="rId3">
            <a:alphaModFix/>
          </a:blip>
          <a:srcRect b="0" l="0" r="0" t="0"/>
          <a:stretch/>
        </p:blipFill>
        <p:spPr>
          <a:xfrm>
            <a:off x="5908694" y="987128"/>
            <a:ext cx="6291544" cy="4351338"/>
          </a:xfrm>
          <a:prstGeom prst="rect">
            <a:avLst/>
          </a:prstGeom>
          <a:noFill/>
          <a:ln>
            <a:noFill/>
          </a:ln>
        </p:spPr>
      </p:pic>
      <p:sp>
        <p:nvSpPr>
          <p:cNvPr id="805" name="Google Shape;805;p104"/>
          <p:cNvSpPr txBox="1"/>
          <p:nvPr/>
        </p:nvSpPr>
        <p:spPr>
          <a:xfrm>
            <a:off x="8238" y="5338466"/>
            <a:ext cx="12192000" cy="1015663"/>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000"/>
              <a:buFont typeface="Arial"/>
              <a:buNone/>
            </a:pPr>
            <a:r>
              <a:rPr b="1" lang="en-CA" sz="2000">
                <a:solidFill>
                  <a:schemeClr val="lt1"/>
                </a:solidFill>
                <a:latin typeface="Arial"/>
                <a:ea typeface="Arial"/>
                <a:cs typeface="Arial"/>
                <a:sym typeface="Arial"/>
              </a:rPr>
              <a:t>Or just because you worked hard and saved up to buy that awesome sword in Skyrim, doesn’t mean you know anything about money management in real life….(and you probably just looted corpses to get the money anyway…)</a:t>
            </a:r>
            <a:endParaRPr b="1" sz="2000">
              <a:solidFill>
                <a:schemeClr val="lt1"/>
              </a:solidFill>
              <a:latin typeface="Arial"/>
              <a:ea typeface="Arial"/>
              <a:cs typeface="Arial"/>
              <a:sym typeface="Arial"/>
            </a:endParaRPr>
          </a:p>
        </p:txBody>
      </p:sp>
      <p:pic>
        <p:nvPicPr>
          <p:cNvPr id="806" name="Google Shape;806;p104"/>
          <p:cNvPicPr preferRelativeResize="0"/>
          <p:nvPr/>
        </p:nvPicPr>
        <p:blipFill rotWithShape="1">
          <a:blip r:embed="rId4">
            <a:alphaModFix/>
          </a:blip>
          <a:srcRect b="0" l="0" r="0" t="0"/>
          <a:stretch/>
        </p:blipFill>
        <p:spPr>
          <a:xfrm>
            <a:off x="387178" y="1418961"/>
            <a:ext cx="5427653" cy="339228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pic>
        <p:nvPicPr>
          <p:cNvPr descr="346361" id="811" name="Google Shape;811;p105"/>
          <p:cNvPicPr preferRelativeResize="0"/>
          <p:nvPr/>
        </p:nvPicPr>
        <p:blipFill rotWithShape="1">
          <a:blip r:embed="rId3">
            <a:alphaModFix/>
          </a:blip>
          <a:srcRect b="0" l="15834" r="10001" t="0"/>
          <a:stretch/>
        </p:blipFill>
        <p:spPr>
          <a:xfrm>
            <a:off x="6096000" y="1625880"/>
            <a:ext cx="4673594" cy="3511759"/>
          </a:xfrm>
          <a:prstGeom prst="rect">
            <a:avLst/>
          </a:prstGeom>
          <a:noFill/>
          <a:ln cap="flat" cmpd="sng" w="19050">
            <a:solidFill>
              <a:srgbClr val="000000"/>
            </a:solidFill>
            <a:prstDash val="solid"/>
            <a:miter lim="800000"/>
            <a:headEnd len="sm" w="sm" type="none"/>
            <a:tailEnd len="sm" w="sm" type="none"/>
          </a:ln>
        </p:spPr>
      </p:pic>
      <p:pic>
        <p:nvPicPr>
          <p:cNvPr descr="typing" id="812" name="Google Shape;812;p105"/>
          <p:cNvPicPr preferRelativeResize="0"/>
          <p:nvPr/>
        </p:nvPicPr>
        <p:blipFill rotWithShape="1">
          <a:blip r:embed="rId4">
            <a:alphaModFix/>
          </a:blip>
          <a:srcRect b="0" l="0" r="0" t="0"/>
          <a:stretch/>
        </p:blipFill>
        <p:spPr>
          <a:xfrm>
            <a:off x="2246801" y="1521459"/>
            <a:ext cx="2862266" cy="3720603"/>
          </a:xfrm>
          <a:prstGeom prst="rect">
            <a:avLst/>
          </a:prstGeom>
          <a:noFill/>
          <a:ln>
            <a:noFill/>
          </a:ln>
        </p:spPr>
      </p:pic>
      <p:sp>
        <p:nvSpPr>
          <p:cNvPr id="813" name="Google Shape;813;p105"/>
          <p:cNvSpPr txBox="1"/>
          <p:nvPr/>
        </p:nvSpPr>
        <p:spPr>
          <a:xfrm>
            <a:off x="0" y="5444590"/>
            <a:ext cx="12192000" cy="1200329"/>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2400"/>
              <a:buFont typeface="Arial"/>
              <a:buNone/>
            </a:pPr>
            <a:r>
              <a:rPr b="1" lang="en-CA" sz="2400">
                <a:solidFill>
                  <a:schemeClr val="lt1"/>
                </a:solidFill>
                <a:latin typeface="Arial"/>
                <a:ea typeface="Arial"/>
                <a:cs typeface="Arial"/>
                <a:sym typeface="Arial"/>
              </a:rPr>
              <a:t>Did the </a:t>
            </a:r>
            <a:r>
              <a:rPr b="1" lang="en-CA" sz="2400">
                <a:solidFill>
                  <a:srgbClr val="00FF00"/>
                </a:solidFill>
                <a:latin typeface="Arial"/>
                <a:ea typeface="Arial"/>
                <a:cs typeface="Arial"/>
                <a:sym typeface="Arial"/>
              </a:rPr>
              <a:t>motivation and skill</a:t>
            </a:r>
            <a:r>
              <a:rPr b="1" lang="en-CA" sz="2400">
                <a:solidFill>
                  <a:schemeClr val="lt1"/>
                </a:solidFill>
                <a:latin typeface="Arial"/>
                <a:ea typeface="Arial"/>
                <a:cs typeface="Arial"/>
                <a:sym typeface="Arial"/>
              </a:rPr>
              <a:t> required to beat your latest favourite video game “transfer” into you being </a:t>
            </a:r>
            <a:r>
              <a:rPr b="1" lang="en-CA" sz="2400">
                <a:solidFill>
                  <a:srgbClr val="00FFFF"/>
                </a:solidFill>
                <a:latin typeface="Arial"/>
                <a:ea typeface="Arial"/>
                <a:cs typeface="Arial"/>
                <a:sym typeface="Arial"/>
              </a:rPr>
              <a:t>motivated to improve the skills necessary</a:t>
            </a:r>
            <a:r>
              <a:rPr b="1" lang="en-CA" sz="2400">
                <a:solidFill>
                  <a:schemeClr val="lt1"/>
                </a:solidFill>
                <a:latin typeface="Arial"/>
                <a:ea typeface="Arial"/>
                <a:cs typeface="Arial"/>
                <a:sym typeface="Arial"/>
              </a:rPr>
              <a:t> to get a fabulous grade in your current academic program? Didn’t think so….</a:t>
            </a:r>
            <a:endParaRPr b="1" sz="2400">
              <a:solidFill>
                <a:schemeClr val="lt1"/>
              </a:solidFill>
              <a:latin typeface="Arial"/>
              <a:ea typeface="Arial"/>
              <a:cs typeface="Arial"/>
              <a:sym typeface="Arial"/>
            </a:endParaRPr>
          </a:p>
        </p:txBody>
      </p:sp>
      <p:sp>
        <p:nvSpPr>
          <p:cNvPr id="814" name="Google Shape;814;p105"/>
          <p:cNvSpPr txBox="1"/>
          <p:nvPr/>
        </p:nvSpPr>
        <p:spPr>
          <a:xfrm>
            <a:off x="0" y="274511"/>
            <a:ext cx="7512908" cy="946405"/>
          </a:xfrm>
          <a:prstGeom prst="rect">
            <a:avLst/>
          </a:prstGeom>
          <a:solidFill>
            <a:schemeClr val="dk1"/>
          </a:solidFill>
          <a:ln>
            <a:noFill/>
          </a:ln>
        </p:spPr>
        <p:txBody>
          <a:bodyPr anchorCtr="0" anchor="ctr" bIns="45700" lIns="91425" spcFirstLastPara="1" rIns="91425" wrap="square" tIns="45700">
            <a:normAutofit fontScale="82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Put another way, let me ask you a question…</a:t>
            </a:r>
            <a:endParaRPr b="1" i="1" sz="4700">
              <a:solidFill>
                <a:schemeClr val="lt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pic>
        <p:nvPicPr>
          <p:cNvPr id="819" name="Google Shape;819;p106"/>
          <p:cNvPicPr preferRelativeResize="0"/>
          <p:nvPr>
            <p:ph idx="1" type="body"/>
          </p:nvPr>
        </p:nvPicPr>
        <p:blipFill rotWithShape="1">
          <a:blip r:embed="rId3">
            <a:alphaModFix/>
          </a:blip>
          <a:srcRect b="0" l="0" r="0" t="0"/>
          <a:stretch/>
        </p:blipFill>
        <p:spPr>
          <a:xfrm>
            <a:off x="6559675" y="1524000"/>
            <a:ext cx="5288280" cy="4957763"/>
          </a:xfrm>
          <a:prstGeom prst="rect">
            <a:avLst/>
          </a:prstGeom>
          <a:noFill/>
          <a:ln cap="flat" cmpd="sng" w="19050">
            <a:solidFill>
              <a:schemeClr val="dk1"/>
            </a:solidFill>
            <a:prstDash val="solid"/>
            <a:round/>
            <a:headEnd len="sm" w="sm" type="none"/>
            <a:tailEnd len="sm" w="sm" type="none"/>
          </a:ln>
        </p:spPr>
      </p:pic>
      <p:sp>
        <p:nvSpPr>
          <p:cNvPr id="820" name="Google Shape;820;p106"/>
          <p:cNvSpPr txBox="1"/>
          <p:nvPr/>
        </p:nvSpPr>
        <p:spPr>
          <a:xfrm>
            <a:off x="0" y="334364"/>
            <a:ext cx="7512908" cy="946405"/>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What About Driving Games? </a:t>
            </a:r>
            <a:endParaRPr b="1" i="1" sz="4700">
              <a:solidFill>
                <a:schemeClr val="lt1"/>
              </a:solidFill>
              <a:latin typeface="Calibri"/>
              <a:ea typeface="Calibri"/>
              <a:cs typeface="Calibri"/>
              <a:sym typeface="Calibri"/>
            </a:endParaRPr>
          </a:p>
        </p:txBody>
      </p:sp>
      <p:pic>
        <p:nvPicPr>
          <p:cNvPr id="821" name="Google Shape;821;p106"/>
          <p:cNvPicPr preferRelativeResize="0"/>
          <p:nvPr/>
        </p:nvPicPr>
        <p:blipFill rotWithShape="1">
          <a:blip r:embed="rId4">
            <a:alphaModFix/>
          </a:blip>
          <a:srcRect b="0" l="0" r="0" t="0"/>
          <a:stretch/>
        </p:blipFill>
        <p:spPr>
          <a:xfrm>
            <a:off x="494270" y="2635612"/>
            <a:ext cx="5747694" cy="4037937"/>
          </a:xfrm>
          <a:prstGeom prst="rect">
            <a:avLst/>
          </a:prstGeom>
          <a:noFill/>
          <a:ln>
            <a:noFill/>
          </a:ln>
        </p:spPr>
      </p:pic>
      <p:pic>
        <p:nvPicPr>
          <p:cNvPr id="822" name="Google Shape;822;p106"/>
          <p:cNvPicPr preferRelativeResize="0"/>
          <p:nvPr/>
        </p:nvPicPr>
        <p:blipFill rotWithShape="1">
          <a:blip r:embed="rId5">
            <a:alphaModFix/>
          </a:blip>
          <a:srcRect b="0" l="0" r="0" t="0"/>
          <a:stretch/>
        </p:blipFill>
        <p:spPr>
          <a:xfrm>
            <a:off x="356090" y="1598141"/>
            <a:ext cx="6024054" cy="90811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07"/>
          <p:cNvSpPr txBox="1"/>
          <p:nvPr/>
        </p:nvSpPr>
        <p:spPr>
          <a:xfrm>
            <a:off x="0" y="334364"/>
            <a:ext cx="4909751" cy="946405"/>
          </a:xfrm>
          <a:prstGeom prst="rect">
            <a:avLst/>
          </a:prstGeom>
          <a:solidFill>
            <a:schemeClr val="dk1"/>
          </a:solidFill>
          <a:ln>
            <a:noFill/>
          </a:ln>
        </p:spPr>
        <p:txBody>
          <a:bodyPr anchorCtr="0" anchor="ctr" bIns="45700" lIns="91425" spcFirstLastPara="1" rIns="91425" wrap="square" tIns="45700">
            <a:normAutofit fontScale="600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And Yet…Action Gamers are better at making quick decisions…on </a:t>
            </a:r>
            <a:r>
              <a:rPr b="1" lang="en-CA" sz="4400">
                <a:solidFill>
                  <a:srgbClr val="FF0000"/>
                </a:solidFill>
                <a:latin typeface="Calibri"/>
                <a:ea typeface="Calibri"/>
                <a:cs typeface="Calibri"/>
                <a:sym typeface="Calibri"/>
              </a:rPr>
              <a:t>a SCREEN!</a:t>
            </a:r>
            <a:endParaRPr b="1" i="1" sz="4700">
              <a:solidFill>
                <a:srgbClr val="FF0000"/>
              </a:solidFill>
              <a:latin typeface="Calibri"/>
              <a:ea typeface="Calibri"/>
              <a:cs typeface="Calibri"/>
              <a:sym typeface="Calibri"/>
            </a:endParaRPr>
          </a:p>
        </p:txBody>
      </p:sp>
      <p:sp>
        <p:nvSpPr>
          <p:cNvPr id="828" name="Google Shape;828;p107"/>
          <p:cNvSpPr txBox="1"/>
          <p:nvPr/>
        </p:nvSpPr>
        <p:spPr>
          <a:xfrm>
            <a:off x="156519" y="6005384"/>
            <a:ext cx="475323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3"/>
              </a:rPr>
              <a:t>Action video game play facilitates the development of better perceptual templates</a:t>
            </a:r>
            <a:endParaRPr sz="1800">
              <a:solidFill>
                <a:schemeClr val="dk1"/>
              </a:solidFill>
              <a:latin typeface="Calibri"/>
              <a:ea typeface="Calibri"/>
              <a:cs typeface="Calibri"/>
              <a:sym typeface="Calibri"/>
            </a:endParaRPr>
          </a:p>
        </p:txBody>
      </p:sp>
      <p:pic>
        <p:nvPicPr>
          <p:cNvPr id="829" name="Google Shape;829;p107"/>
          <p:cNvPicPr preferRelativeResize="0"/>
          <p:nvPr/>
        </p:nvPicPr>
        <p:blipFill rotWithShape="1">
          <a:blip r:embed="rId4">
            <a:alphaModFix/>
          </a:blip>
          <a:srcRect b="0" l="0" r="0" t="34486"/>
          <a:stretch/>
        </p:blipFill>
        <p:spPr>
          <a:xfrm>
            <a:off x="46080" y="1731532"/>
            <a:ext cx="6315075" cy="3725392"/>
          </a:xfrm>
          <a:prstGeom prst="rect">
            <a:avLst/>
          </a:prstGeom>
          <a:noFill/>
          <a:ln>
            <a:noFill/>
          </a:ln>
        </p:spPr>
      </p:pic>
      <p:sp>
        <p:nvSpPr>
          <p:cNvPr id="830" name="Google Shape;830;p107"/>
          <p:cNvSpPr/>
          <p:nvPr/>
        </p:nvSpPr>
        <p:spPr>
          <a:xfrm>
            <a:off x="156518" y="3176631"/>
            <a:ext cx="6315075" cy="835195"/>
          </a:xfrm>
          <a:prstGeom prst="ellipse">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31" name="Google Shape;831;p107"/>
          <p:cNvPicPr preferRelativeResize="0"/>
          <p:nvPr/>
        </p:nvPicPr>
        <p:blipFill rotWithShape="1">
          <a:blip r:embed="rId5">
            <a:alphaModFix/>
          </a:blip>
          <a:srcRect b="0" l="0" r="0" t="0"/>
          <a:stretch/>
        </p:blipFill>
        <p:spPr>
          <a:xfrm>
            <a:off x="5483568" y="202728"/>
            <a:ext cx="6381750" cy="1209675"/>
          </a:xfrm>
          <a:prstGeom prst="rect">
            <a:avLst/>
          </a:prstGeom>
          <a:noFill/>
          <a:ln cap="flat" cmpd="sng" w="9525">
            <a:solidFill>
              <a:schemeClr val="dk1"/>
            </a:solidFill>
            <a:prstDash val="solid"/>
            <a:round/>
            <a:headEnd len="sm" w="sm" type="none"/>
            <a:tailEnd len="sm" w="sm" type="none"/>
          </a:ln>
        </p:spPr>
      </p:pic>
      <p:pic>
        <p:nvPicPr>
          <p:cNvPr id="832" name="Google Shape;832;p107"/>
          <p:cNvPicPr preferRelativeResize="0"/>
          <p:nvPr/>
        </p:nvPicPr>
        <p:blipFill rotWithShape="1">
          <a:blip r:embed="rId6">
            <a:alphaModFix/>
          </a:blip>
          <a:srcRect b="0" l="7934" r="0" t="0"/>
          <a:stretch/>
        </p:blipFill>
        <p:spPr>
          <a:xfrm>
            <a:off x="6647935" y="2019176"/>
            <a:ext cx="5301520" cy="3599029"/>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08"/>
          <p:cNvSpPr txBox="1"/>
          <p:nvPr>
            <p:ph type="title"/>
          </p:nvPr>
        </p:nvSpPr>
        <p:spPr>
          <a:xfrm>
            <a:off x="0" y="365126"/>
            <a:ext cx="11353800" cy="1084734"/>
          </a:xfrm>
          <a:prstGeom prst="rect">
            <a:avLst/>
          </a:prstGeom>
          <a:solidFill>
            <a:schemeClr val="dk1"/>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alibri"/>
              <a:buNone/>
            </a:pPr>
            <a:r>
              <a:rPr b="1" lang="en-CA" sz="3200">
                <a:solidFill>
                  <a:schemeClr val="lt1"/>
                </a:solidFill>
                <a:latin typeface="Calibri"/>
                <a:ea typeface="Calibri"/>
                <a:cs typeface="Calibri"/>
                <a:sym typeface="Calibri"/>
              </a:rPr>
              <a:t>Study: Pro Gamers Have Eyes of Fighter Pilot, </a:t>
            </a:r>
            <a:br>
              <a:rPr b="1" lang="en-CA" sz="3200">
                <a:solidFill>
                  <a:schemeClr val="lt1"/>
                </a:solidFill>
                <a:latin typeface="Calibri"/>
                <a:ea typeface="Calibri"/>
                <a:cs typeface="Calibri"/>
                <a:sym typeface="Calibri"/>
              </a:rPr>
            </a:br>
            <a:r>
              <a:rPr b="1" lang="en-CA" sz="3200">
                <a:solidFill>
                  <a:schemeClr val="lt1"/>
                </a:solidFill>
                <a:latin typeface="Calibri"/>
                <a:ea typeface="Calibri"/>
                <a:cs typeface="Calibri"/>
                <a:sym typeface="Calibri"/>
              </a:rPr>
              <a:t>Bodies of Elderly Chainsmokers</a:t>
            </a:r>
            <a:endParaRPr b="1" sz="3200">
              <a:solidFill>
                <a:schemeClr val="lt1"/>
              </a:solidFill>
              <a:latin typeface="Calibri"/>
              <a:ea typeface="Calibri"/>
              <a:cs typeface="Calibri"/>
              <a:sym typeface="Calibri"/>
            </a:endParaRPr>
          </a:p>
        </p:txBody>
      </p:sp>
      <p:sp>
        <p:nvSpPr>
          <p:cNvPr id="838" name="Google Shape;838;p10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New study find that pro-gamers have mental acuity comparable to athletes, and visual response times almost as fast as fighter jet pilots.</a:t>
            </a:r>
            <a:endParaRPr/>
          </a:p>
          <a:p>
            <a:pPr indent="-228600" lvl="0" marL="228600" rtl="0" algn="l">
              <a:lnSpc>
                <a:spcPct val="90000"/>
              </a:lnSpc>
              <a:spcBef>
                <a:spcPts val="1000"/>
              </a:spcBef>
              <a:spcAft>
                <a:spcPts val="0"/>
              </a:spcAft>
              <a:buClr>
                <a:schemeClr val="dk1"/>
              </a:buClr>
              <a:buSzPts val="2800"/>
              <a:buChar char="•"/>
            </a:pPr>
            <a:r>
              <a:rPr lang="en-CA"/>
              <a:t>One young gamer, the study noted, appeared healthy and slim, but had the lung function of a heavy smoker in his 60s.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839" name="Google Shape;839;p108"/>
          <p:cNvSpPr txBox="1"/>
          <p:nvPr/>
        </p:nvSpPr>
        <p:spPr>
          <a:xfrm>
            <a:off x="1977081" y="4287796"/>
            <a:ext cx="7924800" cy="9747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2800"/>
              <a:buFont typeface="Arial"/>
              <a:buNone/>
            </a:pPr>
            <a:r>
              <a:rPr b="0" lang="en-CA" sz="2800" u="sng">
                <a:solidFill>
                  <a:schemeClr val="hlink"/>
                </a:solidFill>
                <a:latin typeface="Arial"/>
                <a:ea typeface="Arial"/>
                <a:cs typeface="Arial"/>
                <a:sym typeface="Arial"/>
                <a:hlinkClick r:id="rId3"/>
              </a:rPr>
              <a:t>Study: Pro Gamers Have Eyes of Fighter Pilot, Body of Elderly Chainsmoker</a:t>
            </a:r>
            <a:endParaRPr b="0" sz="2800">
              <a:solidFill>
                <a:schemeClr val="dk1"/>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109"/>
          <p:cNvPicPr preferRelativeResize="0"/>
          <p:nvPr/>
        </p:nvPicPr>
        <p:blipFill rotWithShape="1">
          <a:blip r:embed="rId3">
            <a:alphaModFix/>
          </a:blip>
          <a:srcRect b="6250" l="3125" r="38281" t="17708"/>
          <a:stretch/>
        </p:blipFill>
        <p:spPr>
          <a:xfrm>
            <a:off x="0" y="0"/>
            <a:ext cx="7086600" cy="6897688"/>
          </a:xfrm>
          <a:prstGeom prst="rect">
            <a:avLst/>
          </a:prstGeom>
          <a:noFill/>
          <a:ln>
            <a:noFill/>
          </a:ln>
        </p:spPr>
      </p:pic>
      <p:sp>
        <p:nvSpPr>
          <p:cNvPr id="845" name="Google Shape;845;p109"/>
          <p:cNvSpPr txBox="1"/>
          <p:nvPr/>
        </p:nvSpPr>
        <p:spPr>
          <a:xfrm>
            <a:off x="7867135" y="782596"/>
            <a:ext cx="2895600" cy="9255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4"/>
              </a:rPr>
              <a:t>World of Warcraft skills save boy &amp; sister from moose attack </a:t>
            </a:r>
            <a:endParaRPr b="0" sz="1800">
              <a:solidFill>
                <a:schemeClr val="dk1"/>
              </a:solidFill>
              <a:latin typeface="Arial"/>
              <a:ea typeface="Arial"/>
              <a:cs typeface="Arial"/>
              <a:sym typeface="Arial"/>
            </a:endParaRPr>
          </a:p>
        </p:txBody>
      </p:sp>
      <p:sp>
        <p:nvSpPr>
          <p:cNvPr id="846" name="Google Shape;846;p109"/>
          <p:cNvSpPr txBox="1"/>
          <p:nvPr/>
        </p:nvSpPr>
        <p:spPr>
          <a:xfrm>
            <a:off x="7459362" y="4722340"/>
            <a:ext cx="3200400" cy="833438"/>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4800"/>
              <a:buFont typeface="Arial"/>
              <a:buNone/>
            </a:pPr>
            <a:r>
              <a:rPr b="1" lang="en-CA" sz="4800">
                <a:solidFill>
                  <a:schemeClr val="lt1"/>
                </a:solidFill>
                <a:latin typeface="Arial"/>
                <a:ea typeface="Arial"/>
                <a:cs typeface="Arial"/>
                <a:sym typeface="Arial"/>
              </a:rPr>
              <a:t>And yet…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10"/>
          <p:cNvSpPr txBox="1"/>
          <p:nvPr>
            <p:ph idx="1" type="body"/>
          </p:nvPr>
        </p:nvSpPr>
        <p:spPr>
          <a:xfrm>
            <a:off x="204915" y="1364305"/>
            <a:ext cx="7645744" cy="523832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Video games are one of the most popular mediums on the planet</a:t>
            </a:r>
            <a:endParaRPr/>
          </a:p>
          <a:p>
            <a:pPr indent="-228600" lvl="0" marL="228600" rtl="0" algn="l">
              <a:lnSpc>
                <a:spcPct val="90000"/>
              </a:lnSpc>
              <a:spcBef>
                <a:spcPts val="1000"/>
              </a:spcBef>
              <a:spcAft>
                <a:spcPts val="0"/>
              </a:spcAft>
              <a:buClr>
                <a:schemeClr val="dk1"/>
              </a:buClr>
              <a:buSzPts val="2800"/>
              <a:buChar char="•"/>
            </a:pPr>
            <a:r>
              <a:rPr lang="en-CA"/>
              <a:t>Harnessing the power of games to create real-world positive change </a:t>
            </a:r>
            <a:r>
              <a:rPr b="1" lang="en-CA">
                <a:solidFill>
                  <a:srgbClr val="C00000"/>
                </a:solidFill>
              </a:rPr>
              <a:t>mentally, physically, socially or globally </a:t>
            </a:r>
            <a:r>
              <a:rPr lang="en-CA"/>
              <a:t>is certainly achievable given how games require player agency and participation</a:t>
            </a:r>
            <a:endParaRPr/>
          </a:p>
          <a:p>
            <a:pPr indent="-228600" lvl="0" marL="228600" rtl="0" algn="l">
              <a:lnSpc>
                <a:spcPct val="90000"/>
              </a:lnSpc>
              <a:spcBef>
                <a:spcPts val="1000"/>
              </a:spcBef>
              <a:spcAft>
                <a:spcPts val="0"/>
              </a:spcAft>
              <a:buClr>
                <a:schemeClr val="dk1"/>
              </a:buClr>
              <a:buSzPts val="2800"/>
              <a:buChar char="•"/>
            </a:pPr>
            <a:r>
              <a:rPr lang="en-CA"/>
              <a:t>The real question is how to combine  </a:t>
            </a:r>
            <a:r>
              <a:rPr b="1" lang="en-CA">
                <a:solidFill>
                  <a:srgbClr val="008000"/>
                </a:solidFill>
              </a:rPr>
              <a:t>motivation</a:t>
            </a:r>
            <a:r>
              <a:rPr lang="en-CA"/>
              <a:t> and </a:t>
            </a:r>
            <a:r>
              <a:rPr b="1" lang="en-CA">
                <a:solidFill>
                  <a:srgbClr val="008000"/>
                </a:solidFill>
              </a:rPr>
              <a:t>interaction</a:t>
            </a:r>
            <a:r>
              <a:rPr lang="en-CA"/>
              <a:t> to achieve the desired results</a:t>
            </a:r>
            <a:endParaRPr/>
          </a:p>
          <a:p>
            <a:pPr indent="-228600" lvl="0" marL="228600" rtl="0" algn="l">
              <a:lnSpc>
                <a:spcPct val="90000"/>
              </a:lnSpc>
              <a:spcBef>
                <a:spcPts val="1000"/>
              </a:spcBef>
              <a:spcAft>
                <a:spcPts val="0"/>
              </a:spcAft>
              <a:buClr>
                <a:schemeClr val="dk1"/>
              </a:buClr>
              <a:buSzPts val="2800"/>
              <a:buChar char="•"/>
            </a:pPr>
            <a:r>
              <a:rPr lang="en-CA"/>
              <a:t>Games as learning tools are in their infancy, but the potential is currently unlimited and untapped </a:t>
            </a:r>
            <a:endParaRPr/>
          </a:p>
        </p:txBody>
      </p:sp>
      <p:sp>
        <p:nvSpPr>
          <p:cNvPr id="852" name="Google Shape;852;p110"/>
          <p:cNvSpPr txBox="1"/>
          <p:nvPr/>
        </p:nvSpPr>
        <p:spPr>
          <a:xfrm>
            <a:off x="0" y="321276"/>
            <a:ext cx="7512908" cy="840260"/>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A final Conclusion </a:t>
            </a:r>
            <a:endParaRPr b="1" i="1" sz="4700">
              <a:solidFill>
                <a:schemeClr val="lt1"/>
              </a:solidFill>
              <a:latin typeface="Calibri"/>
              <a:ea typeface="Calibri"/>
              <a:cs typeface="Calibri"/>
              <a:sym typeface="Calibri"/>
            </a:endParaRPr>
          </a:p>
        </p:txBody>
      </p:sp>
      <p:pic>
        <p:nvPicPr>
          <p:cNvPr descr="49cc74d822fe48a3b1022b4f133c1a5b" id="853" name="Google Shape;853;p110"/>
          <p:cNvPicPr preferRelativeResize="0"/>
          <p:nvPr/>
        </p:nvPicPr>
        <p:blipFill rotWithShape="1">
          <a:blip r:embed="rId3">
            <a:alphaModFix/>
          </a:blip>
          <a:srcRect b="0" l="0" r="0" t="0"/>
          <a:stretch/>
        </p:blipFill>
        <p:spPr>
          <a:xfrm>
            <a:off x="7697199" y="1499286"/>
            <a:ext cx="4189999" cy="3142499"/>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